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glb" ContentType="model/gltf.binary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355" r:id="rId5"/>
    <p:sldId id="308" r:id="rId6"/>
    <p:sldId id="318" r:id="rId7"/>
    <p:sldId id="353" r:id="rId8"/>
    <p:sldId id="301" r:id="rId9"/>
    <p:sldId id="347" r:id="rId10"/>
    <p:sldId id="348" r:id="rId11"/>
    <p:sldId id="349" r:id="rId12"/>
    <p:sldId id="296" r:id="rId13"/>
    <p:sldId id="321" r:id="rId14"/>
    <p:sldId id="297" r:id="rId15"/>
    <p:sldId id="309" r:id="rId16"/>
    <p:sldId id="314" r:id="rId17"/>
    <p:sldId id="313" r:id="rId18"/>
    <p:sldId id="302" r:id="rId19"/>
    <p:sldId id="315" r:id="rId20"/>
    <p:sldId id="317" r:id="rId21"/>
    <p:sldId id="322" r:id="rId22"/>
    <p:sldId id="298" r:id="rId23"/>
    <p:sldId id="316" r:id="rId24"/>
    <p:sldId id="323" r:id="rId25"/>
    <p:sldId id="299" r:id="rId26"/>
    <p:sldId id="300" r:id="rId27"/>
    <p:sldId id="335" r:id="rId28"/>
    <p:sldId id="327" r:id="rId29"/>
    <p:sldId id="329" r:id="rId30"/>
    <p:sldId id="328" r:id="rId31"/>
    <p:sldId id="330" r:id="rId32"/>
    <p:sldId id="331" r:id="rId33"/>
    <p:sldId id="332" r:id="rId34"/>
    <p:sldId id="333" r:id="rId35"/>
    <p:sldId id="310" r:id="rId36"/>
    <p:sldId id="324" r:id="rId37"/>
    <p:sldId id="319" r:id="rId38"/>
    <p:sldId id="320" r:id="rId39"/>
    <p:sldId id="311" r:id="rId40"/>
    <p:sldId id="303" r:id="rId41"/>
    <p:sldId id="304" r:id="rId42"/>
    <p:sldId id="312" r:id="rId43"/>
    <p:sldId id="354" r:id="rId44"/>
    <p:sldId id="305" r:id="rId45"/>
    <p:sldId id="306" r:id="rId46"/>
    <p:sldId id="293" r:id="rId47"/>
  </p:sldIdLst>
  <p:sldSz cx="9144000" cy="6858000" type="screen4x3"/>
  <p:notesSz cx="6884988" cy="10018713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rlete Monteiro" initials="AG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008080"/>
    <a:srgbClr val="F8F8F8"/>
    <a:srgbClr val="FFCC00"/>
    <a:srgbClr val="006699"/>
    <a:srgbClr val="ADA598"/>
    <a:srgbClr val="C9C3BB"/>
    <a:srgbClr val="66FFFF"/>
    <a:srgbClr val="FF99F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Estilo Médio 2 - Destaqu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Estilo com Tema 1 - Destaqu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DF18680-E054-41AD-8BC1-D1AEF772440D}" styleName="Estilo Médio 2 - Destaqu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170" autoAdjust="0"/>
  </p:normalViewPr>
  <p:slideViewPr>
    <p:cSldViewPr>
      <p:cViewPr varScale="1">
        <p:scale>
          <a:sx n="104" d="100"/>
          <a:sy n="104" d="100"/>
        </p:scale>
        <p:origin x="72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5" d="100"/>
          <a:sy n="95" d="100"/>
        </p:scale>
        <p:origin x="427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teryna.zrazhevska\Desktop\utilizadores%20SICC_07_10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teryna.zrazhevska\Desktop\A&#231;&#245;es%20para%20os%20meus%20Grupos.csv\A&#231;&#245;es%20para%20os%20meus%20Grupo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teryna.zrazhevska\Desktop\A&#231;&#245;es%20para%20os%20meus%20Grupos.csv\A&#231;&#245;es%20para%20os%20meus%20Grupos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teryna.zrazhevska\Desktop\A&#231;&#245;es%20para%20os%20meus%20Grupos.csv\A&#231;&#245;es%20para%20os%20meus%20Grupos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Distribuição de Perfis De acesso por Instituição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>
        <c:manualLayout>
          <c:layoutTarget val="inner"/>
          <c:xMode val="edge"/>
          <c:yMode val="edge"/>
          <c:x val="3.4476872592741098E-2"/>
          <c:y val="9.6580402786296191E-2"/>
          <c:w val="0.95171533063367353"/>
          <c:h val="0.5156927293430013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Folha2!$A$2</c:f>
              <c:strCache>
                <c:ptCount val="1"/>
                <c:pt idx="0">
                  <c:v>Auditoria+CGestao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Folha2!$B$1:$AX$1</c:f>
              <c:strCache>
                <c:ptCount val="49"/>
                <c:pt idx="0">
                  <c:v>ACSS</c:v>
                </c:pt>
                <c:pt idx="1">
                  <c:v>ARSALENTEJO</c:v>
                </c:pt>
                <c:pt idx="2">
                  <c:v>ARSALGARVE</c:v>
                </c:pt>
                <c:pt idx="3">
                  <c:v>ARSCENTRO</c:v>
                </c:pt>
                <c:pt idx="4">
                  <c:v>ARSNORTE</c:v>
                </c:pt>
                <c:pt idx="5">
                  <c:v>CHBM</c:v>
                </c:pt>
                <c:pt idx="6">
                  <c:v>CHBVOUGA</c:v>
                </c:pt>
                <c:pt idx="7">
                  <c:v>CHCBEIRA</c:v>
                </c:pt>
                <c:pt idx="8">
                  <c:v>CHEDV</c:v>
                </c:pt>
                <c:pt idx="9">
                  <c:v>CHLCENTRAL</c:v>
                </c:pt>
                <c:pt idx="10">
                  <c:v>CHLEIRIA</c:v>
                </c:pt>
                <c:pt idx="11">
                  <c:v>CHLOCIDENTAL</c:v>
                </c:pt>
                <c:pt idx="12">
                  <c:v>CHMAVE</c:v>
                </c:pt>
                <c:pt idx="13">
                  <c:v>CHMTEJO</c:v>
                </c:pt>
                <c:pt idx="14">
                  <c:v>CHOESTEEPE</c:v>
                </c:pt>
                <c:pt idx="15">
                  <c:v>CHPLISBOA</c:v>
                </c:pt>
                <c:pt idx="16">
                  <c:v>CHPORTO</c:v>
                </c:pt>
                <c:pt idx="17">
                  <c:v>CHPVVC</c:v>
                </c:pt>
                <c:pt idx="18">
                  <c:v>CHSETUBAL</c:v>
                </c:pt>
                <c:pt idx="19">
                  <c:v>CHSJOAO</c:v>
                </c:pt>
                <c:pt idx="20">
                  <c:v>CHTMAD</c:v>
                </c:pt>
                <c:pt idx="21">
                  <c:v>CHTS</c:v>
                </c:pt>
                <c:pt idx="22">
                  <c:v>CHTVISEU</c:v>
                </c:pt>
                <c:pt idx="23">
                  <c:v>CHUALGARVE</c:v>
                </c:pt>
                <c:pt idx="24">
                  <c:v>CHVNGESPINHO</c:v>
                </c:pt>
                <c:pt idx="25">
                  <c:v>CMRRCRPAIS</c:v>
                </c:pt>
                <c:pt idx="26">
                  <c:v>GUIMARAES</c:v>
                </c:pt>
                <c:pt idx="27">
                  <c:v>HBARCELOS</c:v>
                </c:pt>
                <c:pt idx="28">
                  <c:v>HBRAGA</c:v>
                </c:pt>
                <c:pt idx="29">
                  <c:v>HDCANTANHEDE</c:v>
                </c:pt>
                <c:pt idx="30">
                  <c:v>HDFFOZ</c:v>
                </c:pt>
                <c:pt idx="31">
                  <c:v>HEVORA</c:v>
                </c:pt>
                <c:pt idx="32">
                  <c:v>HFZOVAR</c:v>
                </c:pt>
                <c:pt idx="33">
                  <c:v>HGO</c:v>
                </c:pt>
                <c:pt idx="34">
                  <c:v>HMLEMOS</c:v>
                </c:pt>
                <c:pt idx="35">
                  <c:v>INSA</c:v>
                </c:pt>
                <c:pt idx="36">
                  <c:v>IOGPINTO</c:v>
                </c:pt>
                <c:pt idx="37">
                  <c:v>IPOCOIMBRA</c:v>
                </c:pt>
                <c:pt idx="38">
                  <c:v>IPOLX</c:v>
                </c:pt>
                <c:pt idx="39">
                  <c:v>IPOPORTO</c:v>
                </c:pt>
                <c:pt idx="40">
                  <c:v>IPST</c:v>
                </c:pt>
                <c:pt idx="41">
                  <c:v>SANTAREM</c:v>
                </c:pt>
                <c:pt idx="42">
                  <c:v>ULSAMINHO</c:v>
                </c:pt>
                <c:pt idx="43">
                  <c:v>ULSBALENTEJO</c:v>
                </c:pt>
                <c:pt idx="44">
                  <c:v>ULSCBRANCO</c:v>
                </c:pt>
                <c:pt idx="45">
                  <c:v>ULSGUARDA</c:v>
                </c:pt>
                <c:pt idx="46">
                  <c:v>ULSLALENTEJO</c:v>
                </c:pt>
                <c:pt idx="47">
                  <c:v>ULSNALENTEJO</c:v>
                </c:pt>
                <c:pt idx="48">
                  <c:v>ULSNE</c:v>
                </c:pt>
              </c:strCache>
            </c:strRef>
          </c:cat>
          <c:val>
            <c:numRef>
              <c:f>Folha2!$B$2:$AX$2</c:f>
              <c:numCache>
                <c:formatCode>General</c:formatCode>
                <c:ptCount val="49"/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5B-4594-B1C4-98E7AAAD849C}"/>
            </c:ext>
          </c:extLst>
        </c:ser>
        <c:ser>
          <c:idx val="1"/>
          <c:order val="1"/>
          <c:tx>
            <c:strRef>
              <c:f>Folha2!$A$3</c:f>
              <c:strCache>
                <c:ptCount val="1"/>
                <c:pt idx="0">
                  <c:v>Cabimentação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Folha2!$B$1:$AX$1</c:f>
              <c:strCache>
                <c:ptCount val="49"/>
                <c:pt idx="0">
                  <c:v>ACSS</c:v>
                </c:pt>
                <c:pt idx="1">
                  <c:v>ARSALENTEJO</c:v>
                </c:pt>
                <c:pt idx="2">
                  <c:v>ARSALGARVE</c:v>
                </c:pt>
                <c:pt idx="3">
                  <c:v>ARSCENTRO</c:v>
                </c:pt>
                <c:pt idx="4">
                  <c:v>ARSNORTE</c:v>
                </c:pt>
                <c:pt idx="5">
                  <c:v>CHBM</c:v>
                </c:pt>
                <c:pt idx="6">
                  <c:v>CHBVOUGA</c:v>
                </c:pt>
                <c:pt idx="7">
                  <c:v>CHCBEIRA</c:v>
                </c:pt>
                <c:pt idx="8">
                  <c:v>CHEDV</c:v>
                </c:pt>
                <c:pt idx="9">
                  <c:v>CHLCENTRAL</c:v>
                </c:pt>
                <c:pt idx="10">
                  <c:v>CHLEIRIA</c:v>
                </c:pt>
                <c:pt idx="11">
                  <c:v>CHLOCIDENTAL</c:v>
                </c:pt>
                <c:pt idx="12">
                  <c:v>CHMAVE</c:v>
                </c:pt>
                <c:pt idx="13">
                  <c:v>CHMTEJO</c:v>
                </c:pt>
                <c:pt idx="14">
                  <c:v>CHOESTEEPE</c:v>
                </c:pt>
                <c:pt idx="15">
                  <c:v>CHPLISBOA</c:v>
                </c:pt>
                <c:pt idx="16">
                  <c:v>CHPORTO</c:v>
                </c:pt>
                <c:pt idx="17">
                  <c:v>CHPVVC</c:v>
                </c:pt>
                <c:pt idx="18">
                  <c:v>CHSETUBAL</c:v>
                </c:pt>
                <c:pt idx="19">
                  <c:v>CHSJOAO</c:v>
                </c:pt>
                <c:pt idx="20">
                  <c:v>CHTMAD</c:v>
                </c:pt>
                <c:pt idx="21">
                  <c:v>CHTS</c:v>
                </c:pt>
                <c:pt idx="22">
                  <c:v>CHTVISEU</c:v>
                </c:pt>
                <c:pt idx="23">
                  <c:v>CHUALGARVE</c:v>
                </c:pt>
                <c:pt idx="24">
                  <c:v>CHVNGESPINHO</c:v>
                </c:pt>
                <c:pt idx="25">
                  <c:v>CMRRCRPAIS</c:v>
                </c:pt>
                <c:pt idx="26">
                  <c:v>GUIMARAES</c:v>
                </c:pt>
                <c:pt idx="27">
                  <c:v>HBARCELOS</c:v>
                </c:pt>
                <c:pt idx="28">
                  <c:v>HBRAGA</c:v>
                </c:pt>
                <c:pt idx="29">
                  <c:v>HDCANTANHEDE</c:v>
                </c:pt>
                <c:pt idx="30">
                  <c:v>HDFFOZ</c:v>
                </c:pt>
                <c:pt idx="31">
                  <c:v>HEVORA</c:v>
                </c:pt>
                <c:pt idx="32">
                  <c:v>HFZOVAR</c:v>
                </c:pt>
                <c:pt idx="33">
                  <c:v>HGO</c:v>
                </c:pt>
                <c:pt idx="34">
                  <c:v>HMLEMOS</c:v>
                </c:pt>
                <c:pt idx="35">
                  <c:v>INSA</c:v>
                </c:pt>
                <c:pt idx="36">
                  <c:v>IOGPINTO</c:v>
                </c:pt>
                <c:pt idx="37">
                  <c:v>IPOCOIMBRA</c:v>
                </c:pt>
                <c:pt idx="38">
                  <c:v>IPOLX</c:v>
                </c:pt>
                <c:pt idx="39">
                  <c:v>IPOPORTO</c:v>
                </c:pt>
                <c:pt idx="40">
                  <c:v>IPST</c:v>
                </c:pt>
                <c:pt idx="41">
                  <c:v>SANTAREM</c:v>
                </c:pt>
                <c:pt idx="42">
                  <c:v>ULSAMINHO</c:v>
                </c:pt>
                <c:pt idx="43">
                  <c:v>ULSBALENTEJO</c:v>
                </c:pt>
                <c:pt idx="44">
                  <c:v>ULSCBRANCO</c:v>
                </c:pt>
                <c:pt idx="45">
                  <c:v>ULSGUARDA</c:v>
                </c:pt>
                <c:pt idx="46">
                  <c:v>ULSLALENTEJO</c:v>
                </c:pt>
                <c:pt idx="47">
                  <c:v>ULSNALENTEJO</c:v>
                </c:pt>
                <c:pt idx="48">
                  <c:v>ULSNE</c:v>
                </c:pt>
              </c:strCache>
            </c:strRef>
          </c:cat>
          <c:val>
            <c:numRef>
              <c:f>Folha2!$B$3:$AX$3</c:f>
              <c:numCache>
                <c:formatCode>General</c:formatCode>
                <c:ptCount val="49"/>
                <c:pt idx="2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5B-4594-B1C4-98E7AAAD849C}"/>
            </c:ext>
          </c:extLst>
        </c:ser>
        <c:ser>
          <c:idx val="2"/>
          <c:order val="2"/>
          <c:tx>
            <c:strRef>
              <c:f>Folha2!$A$4</c:f>
              <c:strCache>
                <c:ptCount val="1"/>
                <c:pt idx="0">
                  <c:v>Consulta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Folha2!$B$1:$AX$1</c:f>
              <c:strCache>
                <c:ptCount val="49"/>
                <c:pt idx="0">
                  <c:v>ACSS</c:v>
                </c:pt>
                <c:pt idx="1">
                  <c:v>ARSALENTEJO</c:v>
                </c:pt>
                <c:pt idx="2">
                  <c:v>ARSALGARVE</c:v>
                </c:pt>
                <c:pt idx="3">
                  <c:v>ARSCENTRO</c:v>
                </c:pt>
                <c:pt idx="4">
                  <c:v>ARSNORTE</c:v>
                </c:pt>
                <c:pt idx="5">
                  <c:v>CHBM</c:v>
                </c:pt>
                <c:pt idx="6">
                  <c:v>CHBVOUGA</c:v>
                </c:pt>
                <c:pt idx="7">
                  <c:v>CHCBEIRA</c:v>
                </c:pt>
                <c:pt idx="8">
                  <c:v>CHEDV</c:v>
                </c:pt>
                <c:pt idx="9">
                  <c:v>CHLCENTRAL</c:v>
                </c:pt>
                <c:pt idx="10">
                  <c:v>CHLEIRIA</c:v>
                </c:pt>
                <c:pt idx="11">
                  <c:v>CHLOCIDENTAL</c:v>
                </c:pt>
                <c:pt idx="12">
                  <c:v>CHMAVE</c:v>
                </c:pt>
                <c:pt idx="13">
                  <c:v>CHMTEJO</c:v>
                </c:pt>
                <c:pt idx="14">
                  <c:v>CHOESTEEPE</c:v>
                </c:pt>
                <c:pt idx="15">
                  <c:v>CHPLISBOA</c:v>
                </c:pt>
                <c:pt idx="16">
                  <c:v>CHPORTO</c:v>
                </c:pt>
                <c:pt idx="17">
                  <c:v>CHPVVC</c:v>
                </c:pt>
                <c:pt idx="18">
                  <c:v>CHSETUBAL</c:v>
                </c:pt>
                <c:pt idx="19">
                  <c:v>CHSJOAO</c:v>
                </c:pt>
                <c:pt idx="20">
                  <c:v>CHTMAD</c:v>
                </c:pt>
                <c:pt idx="21">
                  <c:v>CHTS</c:v>
                </c:pt>
                <c:pt idx="22">
                  <c:v>CHTVISEU</c:v>
                </c:pt>
                <c:pt idx="23">
                  <c:v>CHUALGARVE</c:v>
                </c:pt>
                <c:pt idx="24">
                  <c:v>CHVNGESPINHO</c:v>
                </c:pt>
                <c:pt idx="25">
                  <c:v>CMRRCRPAIS</c:v>
                </c:pt>
                <c:pt idx="26">
                  <c:v>GUIMARAES</c:v>
                </c:pt>
                <c:pt idx="27">
                  <c:v>HBARCELOS</c:v>
                </c:pt>
                <c:pt idx="28">
                  <c:v>HBRAGA</c:v>
                </c:pt>
                <c:pt idx="29">
                  <c:v>HDCANTANHEDE</c:v>
                </c:pt>
                <c:pt idx="30">
                  <c:v>HDFFOZ</c:v>
                </c:pt>
                <c:pt idx="31">
                  <c:v>HEVORA</c:v>
                </c:pt>
                <c:pt idx="32">
                  <c:v>HFZOVAR</c:v>
                </c:pt>
                <c:pt idx="33">
                  <c:v>HGO</c:v>
                </c:pt>
                <c:pt idx="34">
                  <c:v>HMLEMOS</c:v>
                </c:pt>
                <c:pt idx="35">
                  <c:v>INSA</c:v>
                </c:pt>
                <c:pt idx="36">
                  <c:v>IOGPINTO</c:v>
                </c:pt>
                <c:pt idx="37">
                  <c:v>IPOCOIMBRA</c:v>
                </c:pt>
                <c:pt idx="38">
                  <c:v>IPOLX</c:v>
                </c:pt>
                <c:pt idx="39">
                  <c:v>IPOPORTO</c:v>
                </c:pt>
                <c:pt idx="40">
                  <c:v>IPST</c:v>
                </c:pt>
                <c:pt idx="41">
                  <c:v>SANTAREM</c:v>
                </c:pt>
                <c:pt idx="42">
                  <c:v>ULSAMINHO</c:v>
                </c:pt>
                <c:pt idx="43">
                  <c:v>ULSBALENTEJO</c:v>
                </c:pt>
                <c:pt idx="44">
                  <c:v>ULSCBRANCO</c:v>
                </c:pt>
                <c:pt idx="45">
                  <c:v>ULSGUARDA</c:v>
                </c:pt>
                <c:pt idx="46">
                  <c:v>ULSLALENTEJO</c:v>
                </c:pt>
                <c:pt idx="47">
                  <c:v>ULSNALENTEJO</c:v>
                </c:pt>
                <c:pt idx="48">
                  <c:v>ULSNE</c:v>
                </c:pt>
              </c:strCache>
            </c:strRef>
          </c:cat>
          <c:val>
            <c:numRef>
              <c:f>Folha2!$B$4:$AX$4</c:f>
              <c:numCache>
                <c:formatCode>General</c:formatCode>
                <c:ptCount val="49"/>
                <c:pt idx="1">
                  <c:v>3</c:v>
                </c:pt>
                <c:pt idx="2">
                  <c:v>7</c:v>
                </c:pt>
                <c:pt idx="3">
                  <c:v>1</c:v>
                </c:pt>
                <c:pt idx="4">
                  <c:v>3</c:v>
                </c:pt>
                <c:pt idx="7">
                  <c:v>1</c:v>
                </c:pt>
                <c:pt idx="9">
                  <c:v>8</c:v>
                </c:pt>
                <c:pt idx="10">
                  <c:v>7</c:v>
                </c:pt>
                <c:pt idx="11">
                  <c:v>3</c:v>
                </c:pt>
                <c:pt idx="17">
                  <c:v>3</c:v>
                </c:pt>
                <c:pt idx="18">
                  <c:v>2</c:v>
                </c:pt>
                <c:pt idx="20">
                  <c:v>1</c:v>
                </c:pt>
                <c:pt idx="23">
                  <c:v>1</c:v>
                </c:pt>
                <c:pt idx="24">
                  <c:v>13</c:v>
                </c:pt>
                <c:pt idx="27">
                  <c:v>1</c:v>
                </c:pt>
                <c:pt idx="28">
                  <c:v>3</c:v>
                </c:pt>
                <c:pt idx="31">
                  <c:v>2</c:v>
                </c:pt>
                <c:pt idx="32">
                  <c:v>2</c:v>
                </c:pt>
                <c:pt idx="33">
                  <c:v>1</c:v>
                </c:pt>
                <c:pt idx="35">
                  <c:v>5</c:v>
                </c:pt>
                <c:pt idx="38">
                  <c:v>1</c:v>
                </c:pt>
                <c:pt idx="41">
                  <c:v>5</c:v>
                </c:pt>
                <c:pt idx="43">
                  <c:v>1</c:v>
                </c:pt>
                <c:pt idx="44">
                  <c:v>6</c:v>
                </c:pt>
                <c:pt idx="46">
                  <c:v>5</c:v>
                </c:pt>
                <c:pt idx="4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35B-4594-B1C4-98E7AAAD849C}"/>
            </c:ext>
          </c:extLst>
        </c:ser>
        <c:ser>
          <c:idx val="3"/>
          <c:order val="3"/>
          <c:tx>
            <c:strRef>
              <c:f>Folha2!$A$5</c:f>
              <c:strCache>
                <c:ptCount val="1"/>
                <c:pt idx="0">
                  <c:v>Consulta Geral</c:v>
                </c:pt>
              </c:strCache>
            </c:strRef>
          </c:tx>
          <c:spPr>
            <a:solidFill>
              <a:srgbClr val="FF99FF"/>
            </a:solidFill>
            <a:ln>
              <a:noFill/>
            </a:ln>
            <a:effectLst/>
          </c:spPr>
          <c:invertIfNegative val="0"/>
          <c:cat>
            <c:strRef>
              <c:f>Folha2!$B$1:$AX$1</c:f>
              <c:strCache>
                <c:ptCount val="49"/>
                <c:pt idx="0">
                  <c:v>ACSS</c:v>
                </c:pt>
                <c:pt idx="1">
                  <c:v>ARSALENTEJO</c:v>
                </c:pt>
                <c:pt idx="2">
                  <c:v>ARSALGARVE</c:v>
                </c:pt>
                <c:pt idx="3">
                  <c:v>ARSCENTRO</c:v>
                </c:pt>
                <c:pt idx="4">
                  <c:v>ARSNORTE</c:v>
                </c:pt>
                <c:pt idx="5">
                  <c:v>CHBM</c:v>
                </c:pt>
                <c:pt idx="6">
                  <c:v>CHBVOUGA</c:v>
                </c:pt>
                <c:pt idx="7">
                  <c:v>CHCBEIRA</c:v>
                </c:pt>
                <c:pt idx="8">
                  <c:v>CHEDV</c:v>
                </c:pt>
                <c:pt idx="9">
                  <c:v>CHLCENTRAL</c:v>
                </c:pt>
                <c:pt idx="10">
                  <c:v>CHLEIRIA</c:v>
                </c:pt>
                <c:pt idx="11">
                  <c:v>CHLOCIDENTAL</c:v>
                </c:pt>
                <c:pt idx="12">
                  <c:v>CHMAVE</c:v>
                </c:pt>
                <c:pt idx="13">
                  <c:v>CHMTEJO</c:v>
                </c:pt>
                <c:pt idx="14">
                  <c:v>CHOESTEEPE</c:v>
                </c:pt>
                <c:pt idx="15">
                  <c:v>CHPLISBOA</c:v>
                </c:pt>
                <c:pt idx="16">
                  <c:v>CHPORTO</c:v>
                </c:pt>
                <c:pt idx="17">
                  <c:v>CHPVVC</c:v>
                </c:pt>
                <c:pt idx="18">
                  <c:v>CHSETUBAL</c:v>
                </c:pt>
                <c:pt idx="19">
                  <c:v>CHSJOAO</c:v>
                </c:pt>
                <c:pt idx="20">
                  <c:v>CHTMAD</c:v>
                </c:pt>
                <c:pt idx="21">
                  <c:v>CHTS</c:v>
                </c:pt>
                <c:pt idx="22">
                  <c:v>CHTVISEU</c:v>
                </c:pt>
                <c:pt idx="23">
                  <c:v>CHUALGARVE</c:v>
                </c:pt>
                <c:pt idx="24">
                  <c:v>CHVNGESPINHO</c:v>
                </c:pt>
                <c:pt idx="25">
                  <c:v>CMRRCRPAIS</c:v>
                </c:pt>
                <c:pt idx="26">
                  <c:v>GUIMARAES</c:v>
                </c:pt>
                <c:pt idx="27">
                  <c:v>HBARCELOS</c:v>
                </c:pt>
                <c:pt idx="28">
                  <c:v>HBRAGA</c:v>
                </c:pt>
                <c:pt idx="29">
                  <c:v>HDCANTANHEDE</c:v>
                </c:pt>
                <c:pt idx="30">
                  <c:v>HDFFOZ</c:v>
                </c:pt>
                <c:pt idx="31">
                  <c:v>HEVORA</c:v>
                </c:pt>
                <c:pt idx="32">
                  <c:v>HFZOVAR</c:v>
                </c:pt>
                <c:pt idx="33">
                  <c:v>HGO</c:v>
                </c:pt>
                <c:pt idx="34">
                  <c:v>HMLEMOS</c:v>
                </c:pt>
                <c:pt idx="35">
                  <c:v>INSA</c:v>
                </c:pt>
                <c:pt idx="36">
                  <c:v>IOGPINTO</c:v>
                </c:pt>
                <c:pt idx="37">
                  <c:v>IPOCOIMBRA</c:v>
                </c:pt>
                <c:pt idx="38">
                  <c:v>IPOLX</c:v>
                </c:pt>
                <c:pt idx="39">
                  <c:v>IPOPORTO</c:v>
                </c:pt>
                <c:pt idx="40">
                  <c:v>IPST</c:v>
                </c:pt>
                <c:pt idx="41">
                  <c:v>SANTAREM</c:v>
                </c:pt>
                <c:pt idx="42">
                  <c:v>ULSAMINHO</c:v>
                </c:pt>
                <c:pt idx="43">
                  <c:v>ULSBALENTEJO</c:v>
                </c:pt>
                <c:pt idx="44">
                  <c:v>ULSCBRANCO</c:v>
                </c:pt>
                <c:pt idx="45">
                  <c:v>ULSGUARDA</c:v>
                </c:pt>
                <c:pt idx="46">
                  <c:v>ULSLALENTEJO</c:v>
                </c:pt>
                <c:pt idx="47">
                  <c:v>ULSNALENTEJO</c:v>
                </c:pt>
                <c:pt idx="48">
                  <c:v>ULSNE</c:v>
                </c:pt>
              </c:strCache>
            </c:strRef>
          </c:cat>
          <c:val>
            <c:numRef>
              <c:f>Folha2!$B$5:$AX$5</c:f>
              <c:numCache>
                <c:formatCode>General</c:formatCode>
                <c:ptCount val="49"/>
                <c:pt idx="2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35B-4594-B1C4-98E7AAAD849C}"/>
            </c:ext>
          </c:extLst>
        </c:ser>
        <c:ser>
          <c:idx val="4"/>
          <c:order val="4"/>
          <c:tx>
            <c:strRef>
              <c:f>Folha2!$A$6</c:f>
              <c:strCache>
                <c:ptCount val="1"/>
                <c:pt idx="0">
                  <c:v>Contabilidade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Folha2!$B$1:$AX$1</c:f>
              <c:strCache>
                <c:ptCount val="49"/>
                <c:pt idx="0">
                  <c:v>ACSS</c:v>
                </c:pt>
                <c:pt idx="1">
                  <c:v>ARSALENTEJO</c:v>
                </c:pt>
                <c:pt idx="2">
                  <c:v>ARSALGARVE</c:v>
                </c:pt>
                <c:pt idx="3">
                  <c:v>ARSCENTRO</c:v>
                </c:pt>
                <c:pt idx="4">
                  <c:v>ARSNORTE</c:v>
                </c:pt>
                <c:pt idx="5">
                  <c:v>CHBM</c:v>
                </c:pt>
                <c:pt idx="6">
                  <c:v>CHBVOUGA</c:v>
                </c:pt>
                <c:pt idx="7">
                  <c:v>CHCBEIRA</c:v>
                </c:pt>
                <c:pt idx="8">
                  <c:v>CHEDV</c:v>
                </c:pt>
                <c:pt idx="9">
                  <c:v>CHLCENTRAL</c:v>
                </c:pt>
                <c:pt idx="10">
                  <c:v>CHLEIRIA</c:v>
                </c:pt>
                <c:pt idx="11">
                  <c:v>CHLOCIDENTAL</c:v>
                </c:pt>
                <c:pt idx="12">
                  <c:v>CHMAVE</c:v>
                </c:pt>
                <c:pt idx="13">
                  <c:v>CHMTEJO</c:v>
                </c:pt>
                <c:pt idx="14">
                  <c:v>CHOESTEEPE</c:v>
                </c:pt>
                <c:pt idx="15">
                  <c:v>CHPLISBOA</c:v>
                </c:pt>
                <c:pt idx="16">
                  <c:v>CHPORTO</c:v>
                </c:pt>
                <c:pt idx="17">
                  <c:v>CHPVVC</c:v>
                </c:pt>
                <c:pt idx="18">
                  <c:v>CHSETUBAL</c:v>
                </c:pt>
                <c:pt idx="19">
                  <c:v>CHSJOAO</c:v>
                </c:pt>
                <c:pt idx="20">
                  <c:v>CHTMAD</c:v>
                </c:pt>
                <c:pt idx="21">
                  <c:v>CHTS</c:v>
                </c:pt>
                <c:pt idx="22">
                  <c:v>CHTVISEU</c:v>
                </c:pt>
                <c:pt idx="23">
                  <c:v>CHUALGARVE</c:v>
                </c:pt>
                <c:pt idx="24">
                  <c:v>CHVNGESPINHO</c:v>
                </c:pt>
                <c:pt idx="25">
                  <c:v>CMRRCRPAIS</c:v>
                </c:pt>
                <c:pt idx="26">
                  <c:v>GUIMARAES</c:v>
                </c:pt>
                <c:pt idx="27">
                  <c:v>HBARCELOS</c:v>
                </c:pt>
                <c:pt idx="28">
                  <c:v>HBRAGA</c:v>
                </c:pt>
                <c:pt idx="29">
                  <c:v>HDCANTANHEDE</c:v>
                </c:pt>
                <c:pt idx="30">
                  <c:v>HDFFOZ</c:v>
                </c:pt>
                <c:pt idx="31">
                  <c:v>HEVORA</c:v>
                </c:pt>
                <c:pt idx="32">
                  <c:v>HFZOVAR</c:v>
                </c:pt>
                <c:pt idx="33">
                  <c:v>HGO</c:v>
                </c:pt>
                <c:pt idx="34">
                  <c:v>HMLEMOS</c:v>
                </c:pt>
                <c:pt idx="35">
                  <c:v>INSA</c:v>
                </c:pt>
                <c:pt idx="36">
                  <c:v>IOGPINTO</c:v>
                </c:pt>
                <c:pt idx="37">
                  <c:v>IPOCOIMBRA</c:v>
                </c:pt>
                <c:pt idx="38">
                  <c:v>IPOLX</c:v>
                </c:pt>
                <c:pt idx="39">
                  <c:v>IPOPORTO</c:v>
                </c:pt>
                <c:pt idx="40">
                  <c:v>IPST</c:v>
                </c:pt>
                <c:pt idx="41">
                  <c:v>SANTAREM</c:v>
                </c:pt>
                <c:pt idx="42">
                  <c:v>ULSAMINHO</c:v>
                </c:pt>
                <c:pt idx="43">
                  <c:v>ULSBALENTEJO</c:v>
                </c:pt>
                <c:pt idx="44">
                  <c:v>ULSCBRANCO</c:v>
                </c:pt>
                <c:pt idx="45">
                  <c:v>ULSGUARDA</c:v>
                </c:pt>
                <c:pt idx="46">
                  <c:v>ULSLALENTEJO</c:v>
                </c:pt>
                <c:pt idx="47">
                  <c:v>ULSNALENTEJO</c:v>
                </c:pt>
                <c:pt idx="48">
                  <c:v>ULSNE</c:v>
                </c:pt>
              </c:strCache>
            </c:strRef>
          </c:cat>
          <c:val>
            <c:numRef>
              <c:f>Folha2!$B$6:$AX$6</c:f>
              <c:numCache>
                <c:formatCode>General</c:formatCode>
                <c:ptCount val="49"/>
                <c:pt idx="1">
                  <c:v>9</c:v>
                </c:pt>
                <c:pt idx="3">
                  <c:v>19</c:v>
                </c:pt>
                <c:pt idx="5">
                  <c:v>6</c:v>
                </c:pt>
                <c:pt idx="6">
                  <c:v>1</c:v>
                </c:pt>
                <c:pt idx="9">
                  <c:v>18</c:v>
                </c:pt>
                <c:pt idx="16">
                  <c:v>5</c:v>
                </c:pt>
                <c:pt idx="17">
                  <c:v>5</c:v>
                </c:pt>
                <c:pt idx="18">
                  <c:v>14</c:v>
                </c:pt>
                <c:pt idx="20">
                  <c:v>13</c:v>
                </c:pt>
                <c:pt idx="23">
                  <c:v>20</c:v>
                </c:pt>
                <c:pt idx="24">
                  <c:v>15</c:v>
                </c:pt>
                <c:pt idx="35">
                  <c:v>3</c:v>
                </c:pt>
                <c:pt idx="36">
                  <c:v>1</c:v>
                </c:pt>
                <c:pt idx="39">
                  <c:v>5</c:v>
                </c:pt>
                <c:pt idx="43">
                  <c:v>2</c:v>
                </c:pt>
                <c:pt idx="44">
                  <c:v>6</c:v>
                </c:pt>
                <c:pt idx="4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5B-4594-B1C4-98E7AAAD849C}"/>
            </c:ext>
          </c:extLst>
        </c:ser>
        <c:ser>
          <c:idx val="5"/>
          <c:order val="5"/>
          <c:tx>
            <c:strRef>
              <c:f>Folha2!$A$7</c:f>
              <c:strCache>
                <c:ptCount val="1"/>
                <c:pt idx="0">
                  <c:v>Contabilidade 2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Folha2!$B$1:$AX$1</c:f>
              <c:strCache>
                <c:ptCount val="49"/>
                <c:pt idx="0">
                  <c:v>ACSS</c:v>
                </c:pt>
                <c:pt idx="1">
                  <c:v>ARSALENTEJO</c:v>
                </c:pt>
                <c:pt idx="2">
                  <c:v>ARSALGARVE</c:v>
                </c:pt>
                <c:pt idx="3">
                  <c:v>ARSCENTRO</c:v>
                </c:pt>
                <c:pt idx="4">
                  <c:v>ARSNORTE</c:v>
                </c:pt>
                <c:pt idx="5">
                  <c:v>CHBM</c:v>
                </c:pt>
                <c:pt idx="6">
                  <c:v>CHBVOUGA</c:v>
                </c:pt>
                <c:pt idx="7">
                  <c:v>CHCBEIRA</c:v>
                </c:pt>
                <c:pt idx="8">
                  <c:v>CHEDV</c:v>
                </c:pt>
                <c:pt idx="9">
                  <c:v>CHLCENTRAL</c:v>
                </c:pt>
                <c:pt idx="10">
                  <c:v>CHLEIRIA</c:v>
                </c:pt>
                <c:pt idx="11">
                  <c:v>CHLOCIDENTAL</c:v>
                </c:pt>
                <c:pt idx="12">
                  <c:v>CHMAVE</c:v>
                </c:pt>
                <c:pt idx="13">
                  <c:v>CHMTEJO</c:v>
                </c:pt>
                <c:pt idx="14">
                  <c:v>CHOESTEEPE</c:v>
                </c:pt>
                <c:pt idx="15">
                  <c:v>CHPLISBOA</c:v>
                </c:pt>
                <c:pt idx="16">
                  <c:v>CHPORTO</c:v>
                </c:pt>
                <c:pt idx="17">
                  <c:v>CHPVVC</c:v>
                </c:pt>
                <c:pt idx="18">
                  <c:v>CHSETUBAL</c:v>
                </c:pt>
                <c:pt idx="19">
                  <c:v>CHSJOAO</c:v>
                </c:pt>
                <c:pt idx="20">
                  <c:v>CHTMAD</c:v>
                </c:pt>
                <c:pt idx="21">
                  <c:v>CHTS</c:v>
                </c:pt>
                <c:pt idx="22">
                  <c:v>CHTVISEU</c:v>
                </c:pt>
                <c:pt idx="23">
                  <c:v>CHUALGARVE</c:v>
                </c:pt>
                <c:pt idx="24">
                  <c:v>CHVNGESPINHO</c:v>
                </c:pt>
                <c:pt idx="25">
                  <c:v>CMRRCRPAIS</c:v>
                </c:pt>
                <c:pt idx="26">
                  <c:v>GUIMARAES</c:v>
                </c:pt>
                <c:pt idx="27">
                  <c:v>HBARCELOS</c:v>
                </c:pt>
                <c:pt idx="28">
                  <c:v>HBRAGA</c:v>
                </c:pt>
                <c:pt idx="29">
                  <c:v>HDCANTANHEDE</c:v>
                </c:pt>
                <c:pt idx="30">
                  <c:v>HDFFOZ</c:v>
                </c:pt>
                <c:pt idx="31">
                  <c:v>HEVORA</c:v>
                </c:pt>
                <c:pt idx="32">
                  <c:v>HFZOVAR</c:v>
                </c:pt>
                <c:pt idx="33">
                  <c:v>HGO</c:v>
                </c:pt>
                <c:pt idx="34">
                  <c:v>HMLEMOS</c:v>
                </c:pt>
                <c:pt idx="35">
                  <c:v>INSA</c:v>
                </c:pt>
                <c:pt idx="36">
                  <c:v>IOGPINTO</c:v>
                </c:pt>
                <c:pt idx="37">
                  <c:v>IPOCOIMBRA</c:v>
                </c:pt>
                <c:pt idx="38">
                  <c:v>IPOLX</c:v>
                </c:pt>
                <c:pt idx="39">
                  <c:v>IPOPORTO</c:v>
                </c:pt>
                <c:pt idx="40">
                  <c:v>IPST</c:v>
                </c:pt>
                <c:pt idx="41">
                  <c:v>SANTAREM</c:v>
                </c:pt>
                <c:pt idx="42">
                  <c:v>ULSAMINHO</c:v>
                </c:pt>
                <c:pt idx="43">
                  <c:v>ULSBALENTEJO</c:v>
                </c:pt>
                <c:pt idx="44">
                  <c:v>ULSCBRANCO</c:v>
                </c:pt>
                <c:pt idx="45">
                  <c:v>ULSGUARDA</c:v>
                </c:pt>
                <c:pt idx="46">
                  <c:v>ULSLALENTEJO</c:v>
                </c:pt>
                <c:pt idx="47">
                  <c:v>ULSNALENTEJO</c:v>
                </c:pt>
                <c:pt idx="48">
                  <c:v>ULSNE</c:v>
                </c:pt>
              </c:strCache>
            </c:strRef>
          </c:cat>
          <c:val>
            <c:numRef>
              <c:f>Folha2!$B$7:$AX$7</c:f>
              <c:numCache>
                <c:formatCode>General</c:formatCode>
                <c:ptCount val="49"/>
                <c:pt idx="2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35B-4594-B1C4-98E7AAAD849C}"/>
            </c:ext>
          </c:extLst>
        </c:ser>
        <c:ser>
          <c:idx val="6"/>
          <c:order val="6"/>
          <c:tx>
            <c:strRef>
              <c:f>Folha2!$A$8</c:f>
              <c:strCache>
                <c:ptCount val="1"/>
                <c:pt idx="0">
                  <c:v>Contabilidade Entidades</c:v>
                </c:pt>
              </c:strCache>
            </c:strRef>
          </c:tx>
          <c:spPr>
            <a:solidFill>
              <a:srgbClr val="66FFFF"/>
            </a:solidFill>
            <a:ln>
              <a:noFill/>
            </a:ln>
            <a:effectLst/>
          </c:spPr>
          <c:invertIfNegative val="0"/>
          <c:cat>
            <c:strRef>
              <c:f>Folha2!$B$1:$AX$1</c:f>
              <c:strCache>
                <c:ptCount val="49"/>
                <c:pt idx="0">
                  <c:v>ACSS</c:v>
                </c:pt>
                <c:pt idx="1">
                  <c:v>ARSALENTEJO</c:v>
                </c:pt>
                <c:pt idx="2">
                  <c:v>ARSALGARVE</c:v>
                </c:pt>
                <c:pt idx="3">
                  <c:v>ARSCENTRO</c:v>
                </c:pt>
                <c:pt idx="4">
                  <c:v>ARSNORTE</c:v>
                </c:pt>
                <c:pt idx="5">
                  <c:v>CHBM</c:v>
                </c:pt>
                <c:pt idx="6">
                  <c:v>CHBVOUGA</c:v>
                </c:pt>
                <c:pt idx="7">
                  <c:v>CHCBEIRA</c:v>
                </c:pt>
                <c:pt idx="8">
                  <c:v>CHEDV</c:v>
                </c:pt>
                <c:pt idx="9">
                  <c:v>CHLCENTRAL</c:v>
                </c:pt>
                <c:pt idx="10">
                  <c:v>CHLEIRIA</c:v>
                </c:pt>
                <c:pt idx="11">
                  <c:v>CHLOCIDENTAL</c:v>
                </c:pt>
                <c:pt idx="12">
                  <c:v>CHMAVE</c:v>
                </c:pt>
                <c:pt idx="13">
                  <c:v>CHMTEJO</c:v>
                </c:pt>
                <c:pt idx="14">
                  <c:v>CHOESTEEPE</c:v>
                </c:pt>
                <c:pt idx="15">
                  <c:v>CHPLISBOA</c:v>
                </c:pt>
                <c:pt idx="16">
                  <c:v>CHPORTO</c:v>
                </c:pt>
                <c:pt idx="17">
                  <c:v>CHPVVC</c:v>
                </c:pt>
                <c:pt idx="18">
                  <c:v>CHSETUBAL</c:v>
                </c:pt>
                <c:pt idx="19">
                  <c:v>CHSJOAO</c:v>
                </c:pt>
                <c:pt idx="20">
                  <c:v>CHTMAD</c:v>
                </c:pt>
                <c:pt idx="21">
                  <c:v>CHTS</c:v>
                </c:pt>
                <c:pt idx="22">
                  <c:v>CHTVISEU</c:v>
                </c:pt>
                <c:pt idx="23">
                  <c:v>CHUALGARVE</c:v>
                </c:pt>
                <c:pt idx="24">
                  <c:v>CHVNGESPINHO</c:v>
                </c:pt>
                <c:pt idx="25">
                  <c:v>CMRRCRPAIS</c:v>
                </c:pt>
                <c:pt idx="26">
                  <c:v>GUIMARAES</c:v>
                </c:pt>
                <c:pt idx="27">
                  <c:v>HBARCELOS</c:v>
                </c:pt>
                <c:pt idx="28">
                  <c:v>HBRAGA</c:v>
                </c:pt>
                <c:pt idx="29">
                  <c:v>HDCANTANHEDE</c:v>
                </c:pt>
                <c:pt idx="30">
                  <c:v>HDFFOZ</c:v>
                </c:pt>
                <c:pt idx="31">
                  <c:v>HEVORA</c:v>
                </c:pt>
                <c:pt idx="32">
                  <c:v>HFZOVAR</c:v>
                </c:pt>
                <c:pt idx="33">
                  <c:v>HGO</c:v>
                </c:pt>
                <c:pt idx="34">
                  <c:v>HMLEMOS</c:v>
                </c:pt>
                <c:pt idx="35">
                  <c:v>INSA</c:v>
                </c:pt>
                <c:pt idx="36">
                  <c:v>IOGPINTO</c:v>
                </c:pt>
                <c:pt idx="37">
                  <c:v>IPOCOIMBRA</c:v>
                </c:pt>
                <c:pt idx="38">
                  <c:v>IPOLX</c:v>
                </c:pt>
                <c:pt idx="39">
                  <c:v>IPOPORTO</c:v>
                </c:pt>
                <c:pt idx="40">
                  <c:v>IPST</c:v>
                </c:pt>
                <c:pt idx="41">
                  <c:v>SANTAREM</c:v>
                </c:pt>
                <c:pt idx="42">
                  <c:v>ULSAMINHO</c:v>
                </c:pt>
                <c:pt idx="43">
                  <c:v>ULSBALENTEJO</c:v>
                </c:pt>
                <c:pt idx="44">
                  <c:v>ULSCBRANCO</c:v>
                </c:pt>
                <c:pt idx="45">
                  <c:v>ULSGUARDA</c:v>
                </c:pt>
                <c:pt idx="46">
                  <c:v>ULSLALENTEJO</c:v>
                </c:pt>
                <c:pt idx="47">
                  <c:v>ULSNALENTEJO</c:v>
                </c:pt>
                <c:pt idx="48">
                  <c:v>ULSNE</c:v>
                </c:pt>
              </c:strCache>
            </c:strRef>
          </c:cat>
          <c:val>
            <c:numRef>
              <c:f>Folha2!$B$8:$AX$8</c:f>
              <c:numCache>
                <c:formatCode>General</c:formatCode>
                <c:ptCount val="49"/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35B-4594-B1C4-98E7AAAD849C}"/>
            </c:ext>
          </c:extLst>
        </c:ser>
        <c:ser>
          <c:idx val="7"/>
          <c:order val="7"/>
          <c:tx>
            <c:strRef>
              <c:f>Folha2!$A$9</c:f>
              <c:strCache>
                <c:ptCount val="1"/>
                <c:pt idx="0">
                  <c:v>EXTRATOS</c:v>
                </c:pt>
              </c:strCache>
            </c:strRef>
          </c:tx>
          <c:spPr>
            <a:solidFill>
              <a:schemeClr val="accent2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11"/>
            <c:invertIfNegative val="0"/>
            <c:bubble3D val="0"/>
            <c:spPr>
              <a:solidFill>
                <a:srgbClr val="99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C35B-4594-B1C4-98E7AAAD849C}"/>
              </c:ext>
            </c:extLst>
          </c:dPt>
          <c:cat>
            <c:strRef>
              <c:f>Folha2!$B$1:$AX$1</c:f>
              <c:strCache>
                <c:ptCount val="49"/>
                <c:pt idx="0">
                  <c:v>ACSS</c:v>
                </c:pt>
                <c:pt idx="1">
                  <c:v>ARSALENTEJO</c:v>
                </c:pt>
                <c:pt idx="2">
                  <c:v>ARSALGARVE</c:v>
                </c:pt>
                <c:pt idx="3">
                  <c:v>ARSCENTRO</c:v>
                </c:pt>
                <c:pt idx="4">
                  <c:v>ARSNORTE</c:v>
                </c:pt>
                <c:pt idx="5">
                  <c:v>CHBM</c:v>
                </c:pt>
                <c:pt idx="6">
                  <c:v>CHBVOUGA</c:v>
                </c:pt>
                <c:pt idx="7">
                  <c:v>CHCBEIRA</c:v>
                </c:pt>
                <c:pt idx="8">
                  <c:v>CHEDV</c:v>
                </c:pt>
                <c:pt idx="9">
                  <c:v>CHLCENTRAL</c:v>
                </c:pt>
                <c:pt idx="10">
                  <c:v>CHLEIRIA</c:v>
                </c:pt>
                <c:pt idx="11">
                  <c:v>CHLOCIDENTAL</c:v>
                </c:pt>
                <c:pt idx="12">
                  <c:v>CHMAVE</c:v>
                </c:pt>
                <c:pt idx="13">
                  <c:v>CHMTEJO</c:v>
                </c:pt>
                <c:pt idx="14">
                  <c:v>CHOESTEEPE</c:v>
                </c:pt>
                <c:pt idx="15">
                  <c:v>CHPLISBOA</c:v>
                </c:pt>
                <c:pt idx="16">
                  <c:v>CHPORTO</c:v>
                </c:pt>
                <c:pt idx="17">
                  <c:v>CHPVVC</c:v>
                </c:pt>
                <c:pt idx="18">
                  <c:v>CHSETUBAL</c:v>
                </c:pt>
                <c:pt idx="19">
                  <c:v>CHSJOAO</c:v>
                </c:pt>
                <c:pt idx="20">
                  <c:v>CHTMAD</c:v>
                </c:pt>
                <c:pt idx="21">
                  <c:v>CHTS</c:v>
                </c:pt>
                <c:pt idx="22">
                  <c:v>CHTVISEU</c:v>
                </c:pt>
                <c:pt idx="23">
                  <c:v>CHUALGARVE</c:v>
                </c:pt>
                <c:pt idx="24">
                  <c:v>CHVNGESPINHO</c:v>
                </c:pt>
                <c:pt idx="25">
                  <c:v>CMRRCRPAIS</c:v>
                </c:pt>
                <c:pt idx="26">
                  <c:v>GUIMARAES</c:v>
                </c:pt>
                <c:pt idx="27">
                  <c:v>HBARCELOS</c:v>
                </c:pt>
                <c:pt idx="28">
                  <c:v>HBRAGA</c:v>
                </c:pt>
                <c:pt idx="29">
                  <c:v>HDCANTANHEDE</c:v>
                </c:pt>
                <c:pt idx="30">
                  <c:v>HDFFOZ</c:v>
                </c:pt>
                <c:pt idx="31">
                  <c:v>HEVORA</c:v>
                </c:pt>
                <c:pt idx="32">
                  <c:v>HFZOVAR</c:v>
                </c:pt>
                <c:pt idx="33">
                  <c:v>HGO</c:v>
                </c:pt>
                <c:pt idx="34">
                  <c:v>HMLEMOS</c:v>
                </c:pt>
                <c:pt idx="35">
                  <c:v>INSA</c:v>
                </c:pt>
                <c:pt idx="36">
                  <c:v>IOGPINTO</c:v>
                </c:pt>
                <c:pt idx="37">
                  <c:v>IPOCOIMBRA</c:v>
                </c:pt>
                <c:pt idx="38">
                  <c:v>IPOLX</c:v>
                </c:pt>
                <c:pt idx="39">
                  <c:v>IPOPORTO</c:v>
                </c:pt>
                <c:pt idx="40">
                  <c:v>IPST</c:v>
                </c:pt>
                <c:pt idx="41">
                  <c:v>SANTAREM</c:v>
                </c:pt>
                <c:pt idx="42">
                  <c:v>ULSAMINHO</c:v>
                </c:pt>
                <c:pt idx="43">
                  <c:v>ULSBALENTEJO</c:v>
                </c:pt>
                <c:pt idx="44">
                  <c:v>ULSCBRANCO</c:v>
                </c:pt>
                <c:pt idx="45">
                  <c:v>ULSGUARDA</c:v>
                </c:pt>
                <c:pt idx="46">
                  <c:v>ULSLALENTEJO</c:v>
                </c:pt>
                <c:pt idx="47">
                  <c:v>ULSNALENTEJO</c:v>
                </c:pt>
                <c:pt idx="48">
                  <c:v>ULSNE</c:v>
                </c:pt>
              </c:strCache>
            </c:strRef>
          </c:cat>
          <c:val>
            <c:numRef>
              <c:f>Folha2!$B$9:$AX$9</c:f>
              <c:numCache>
                <c:formatCode>General</c:formatCode>
                <c:ptCount val="49"/>
                <c:pt idx="1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35B-4594-B1C4-98E7AAAD849C}"/>
            </c:ext>
          </c:extLst>
        </c:ser>
        <c:ser>
          <c:idx val="8"/>
          <c:order val="8"/>
          <c:tx>
            <c:strRef>
              <c:f>Folha2!$A$10</c:f>
              <c:strCache>
                <c:ptCount val="1"/>
                <c:pt idx="0">
                  <c:v>EXTRATOS_ANT_SALDOS</c:v>
                </c:pt>
              </c:strCache>
            </c:strRef>
          </c:tx>
          <c:spPr>
            <a:solidFill>
              <a:srgbClr val="990000"/>
            </a:solidFill>
            <a:ln>
              <a:noFill/>
            </a:ln>
            <a:effectLst/>
          </c:spPr>
          <c:invertIfNegative val="0"/>
          <c:cat>
            <c:strRef>
              <c:f>Folha2!$B$1:$AX$1</c:f>
              <c:strCache>
                <c:ptCount val="49"/>
                <c:pt idx="0">
                  <c:v>ACSS</c:v>
                </c:pt>
                <c:pt idx="1">
                  <c:v>ARSALENTEJO</c:v>
                </c:pt>
                <c:pt idx="2">
                  <c:v>ARSALGARVE</c:v>
                </c:pt>
                <c:pt idx="3">
                  <c:v>ARSCENTRO</c:v>
                </c:pt>
                <c:pt idx="4">
                  <c:v>ARSNORTE</c:v>
                </c:pt>
                <c:pt idx="5">
                  <c:v>CHBM</c:v>
                </c:pt>
                <c:pt idx="6">
                  <c:v>CHBVOUGA</c:v>
                </c:pt>
                <c:pt idx="7">
                  <c:v>CHCBEIRA</c:v>
                </c:pt>
                <c:pt idx="8">
                  <c:v>CHEDV</c:v>
                </c:pt>
                <c:pt idx="9">
                  <c:v>CHLCENTRAL</c:v>
                </c:pt>
                <c:pt idx="10">
                  <c:v>CHLEIRIA</c:v>
                </c:pt>
                <c:pt idx="11">
                  <c:v>CHLOCIDENTAL</c:v>
                </c:pt>
                <c:pt idx="12">
                  <c:v>CHMAVE</c:v>
                </c:pt>
                <c:pt idx="13">
                  <c:v>CHMTEJO</c:v>
                </c:pt>
                <c:pt idx="14">
                  <c:v>CHOESTEEPE</c:v>
                </c:pt>
                <c:pt idx="15">
                  <c:v>CHPLISBOA</c:v>
                </c:pt>
                <c:pt idx="16">
                  <c:v>CHPORTO</c:v>
                </c:pt>
                <c:pt idx="17">
                  <c:v>CHPVVC</c:v>
                </c:pt>
                <c:pt idx="18">
                  <c:v>CHSETUBAL</c:v>
                </c:pt>
                <c:pt idx="19">
                  <c:v>CHSJOAO</c:v>
                </c:pt>
                <c:pt idx="20">
                  <c:v>CHTMAD</c:v>
                </c:pt>
                <c:pt idx="21">
                  <c:v>CHTS</c:v>
                </c:pt>
                <c:pt idx="22">
                  <c:v>CHTVISEU</c:v>
                </c:pt>
                <c:pt idx="23">
                  <c:v>CHUALGARVE</c:v>
                </c:pt>
                <c:pt idx="24">
                  <c:v>CHVNGESPINHO</c:v>
                </c:pt>
                <c:pt idx="25">
                  <c:v>CMRRCRPAIS</c:v>
                </c:pt>
                <c:pt idx="26">
                  <c:v>GUIMARAES</c:v>
                </c:pt>
                <c:pt idx="27">
                  <c:v>HBARCELOS</c:v>
                </c:pt>
                <c:pt idx="28">
                  <c:v>HBRAGA</c:v>
                </c:pt>
                <c:pt idx="29">
                  <c:v>HDCANTANHEDE</c:v>
                </c:pt>
                <c:pt idx="30">
                  <c:v>HDFFOZ</c:v>
                </c:pt>
                <c:pt idx="31">
                  <c:v>HEVORA</c:v>
                </c:pt>
                <c:pt idx="32">
                  <c:v>HFZOVAR</c:v>
                </c:pt>
                <c:pt idx="33">
                  <c:v>HGO</c:v>
                </c:pt>
                <c:pt idx="34">
                  <c:v>HMLEMOS</c:v>
                </c:pt>
                <c:pt idx="35">
                  <c:v>INSA</c:v>
                </c:pt>
                <c:pt idx="36">
                  <c:v>IOGPINTO</c:v>
                </c:pt>
                <c:pt idx="37">
                  <c:v>IPOCOIMBRA</c:v>
                </c:pt>
                <c:pt idx="38">
                  <c:v>IPOLX</c:v>
                </c:pt>
                <c:pt idx="39">
                  <c:v>IPOPORTO</c:v>
                </c:pt>
                <c:pt idx="40">
                  <c:v>IPST</c:v>
                </c:pt>
                <c:pt idx="41">
                  <c:v>SANTAREM</c:v>
                </c:pt>
                <c:pt idx="42">
                  <c:v>ULSAMINHO</c:v>
                </c:pt>
                <c:pt idx="43">
                  <c:v>ULSBALENTEJO</c:v>
                </c:pt>
                <c:pt idx="44">
                  <c:v>ULSCBRANCO</c:v>
                </c:pt>
                <c:pt idx="45">
                  <c:v>ULSGUARDA</c:v>
                </c:pt>
                <c:pt idx="46">
                  <c:v>ULSLALENTEJO</c:v>
                </c:pt>
                <c:pt idx="47">
                  <c:v>ULSNALENTEJO</c:v>
                </c:pt>
                <c:pt idx="48">
                  <c:v>ULSNE</c:v>
                </c:pt>
              </c:strCache>
            </c:strRef>
          </c:cat>
          <c:val>
            <c:numRef>
              <c:f>Folha2!$B$10:$AX$10</c:f>
              <c:numCache>
                <c:formatCode>General</c:formatCode>
                <c:ptCount val="49"/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35B-4594-B1C4-98E7AAAD849C}"/>
            </c:ext>
          </c:extLst>
        </c:ser>
        <c:ser>
          <c:idx val="9"/>
          <c:order val="9"/>
          <c:tx>
            <c:strRef>
              <c:f>Folha2!$A$11</c:f>
              <c:strCache>
                <c:ptCount val="1"/>
                <c:pt idx="0">
                  <c:v>GERAL</c:v>
                </c:pt>
              </c:strCache>
            </c:strRef>
          </c:tx>
          <c:spPr>
            <a:solidFill>
              <a:srgbClr val="0099CC"/>
            </a:solidFill>
            <a:ln>
              <a:noFill/>
            </a:ln>
            <a:effectLst/>
          </c:spPr>
          <c:invertIfNegative val="0"/>
          <c:cat>
            <c:strRef>
              <c:f>Folha2!$B$1:$AX$1</c:f>
              <c:strCache>
                <c:ptCount val="49"/>
                <c:pt idx="0">
                  <c:v>ACSS</c:v>
                </c:pt>
                <c:pt idx="1">
                  <c:v>ARSALENTEJO</c:v>
                </c:pt>
                <c:pt idx="2">
                  <c:v>ARSALGARVE</c:v>
                </c:pt>
                <c:pt idx="3">
                  <c:v>ARSCENTRO</c:v>
                </c:pt>
                <c:pt idx="4">
                  <c:v>ARSNORTE</c:v>
                </c:pt>
                <c:pt idx="5">
                  <c:v>CHBM</c:v>
                </c:pt>
                <c:pt idx="6">
                  <c:v>CHBVOUGA</c:v>
                </c:pt>
                <c:pt idx="7">
                  <c:v>CHCBEIRA</c:v>
                </c:pt>
                <c:pt idx="8">
                  <c:v>CHEDV</c:v>
                </c:pt>
                <c:pt idx="9">
                  <c:v>CHLCENTRAL</c:v>
                </c:pt>
                <c:pt idx="10">
                  <c:v>CHLEIRIA</c:v>
                </c:pt>
                <c:pt idx="11">
                  <c:v>CHLOCIDENTAL</c:v>
                </c:pt>
                <c:pt idx="12">
                  <c:v>CHMAVE</c:v>
                </c:pt>
                <c:pt idx="13">
                  <c:v>CHMTEJO</c:v>
                </c:pt>
                <c:pt idx="14">
                  <c:v>CHOESTEEPE</c:v>
                </c:pt>
                <c:pt idx="15">
                  <c:v>CHPLISBOA</c:v>
                </c:pt>
                <c:pt idx="16">
                  <c:v>CHPORTO</c:v>
                </c:pt>
                <c:pt idx="17">
                  <c:v>CHPVVC</c:v>
                </c:pt>
                <c:pt idx="18">
                  <c:v>CHSETUBAL</c:v>
                </c:pt>
                <c:pt idx="19">
                  <c:v>CHSJOAO</c:v>
                </c:pt>
                <c:pt idx="20">
                  <c:v>CHTMAD</c:v>
                </c:pt>
                <c:pt idx="21">
                  <c:v>CHTS</c:v>
                </c:pt>
                <c:pt idx="22">
                  <c:v>CHTVISEU</c:v>
                </c:pt>
                <c:pt idx="23">
                  <c:v>CHUALGARVE</c:v>
                </c:pt>
                <c:pt idx="24">
                  <c:v>CHVNGESPINHO</c:v>
                </c:pt>
                <c:pt idx="25">
                  <c:v>CMRRCRPAIS</c:v>
                </c:pt>
                <c:pt idx="26">
                  <c:v>GUIMARAES</c:v>
                </c:pt>
                <c:pt idx="27">
                  <c:v>HBARCELOS</c:v>
                </c:pt>
                <c:pt idx="28">
                  <c:v>HBRAGA</c:v>
                </c:pt>
                <c:pt idx="29">
                  <c:v>HDCANTANHEDE</c:v>
                </c:pt>
                <c:pt idx="30">
                  <c:v>HDFFOZ</c:v>
                </c:pt>
                <c:pt idx="31">
                  <c:v>HEVORA</c:v>
                </c:pt>
                <c:pt idx="32">
                  <c:v>HFZOVAR</c:v>
                </c:pt>
                <c:pt idx="33">
                  <c:v>HGO</c:v>
                </c:pt>
                <c:pt idx="34">
                  <c:v>HMLEMOS</c:v>
                </c:pt>
                <c:pt idx="35">
                  <c:v>INSA</c:v>
                </c:pt>
                <c:pt idx="36">
                  <c:v>IOGPINTO</c:v>
                </c:pt>
                <c:pt idx="37">
                  <c:v>IPOCOIMBRA</c:v>
                </c:pt>
                <c:pt idx="38">
                  <c:v>IPOLX</c:v>
                </c:pt>
                <c:pt idx="39">
                  <c:v>IPOPORTO</c:v>
                </c:pt>
                <c:pt idx="40">
                  <c:v>IPST</c:v>
                </c:pt>
                <c:pt idx="41">
                  <c:v>SANTAREM</c:v>
                </c:pt>
                <c:pt idx="42">
                  <c:v>ULSAMINHO</c:v>
                </c:pt>
                <c:pt idx="43">
                  <c:v>ULSBALENTEJO</c:v>
                </c:pt>
                <c:pt idx="44">
                  <c:v>ULSCBRANCO</c:v>
                </c:pt>
                <c:pt idx="45">
                  <c:v>ULSGUARDA</c:v>
                </c:pt>
                <c:pt idx="46">
                  <c:v>ULSLALENTEJO</c:v>
                </c:pt>
                <c:pt idx="47">
                  <c:v>ULSNALENTEJO</c:v>
                </c:pt>
                <c:pt idx="48">
                  <c:v>ULSNE</c:v>
                </c:pt>
              </c:strCache>
            </c:strRef>
          </c:cat>
          <c:val>
            <c:numRef>
              <c:f>Folha2!$B$11:$AX$11</c:f>
              <c:numCache>
                <c:formatCode>General</c:formatCode>
                <c:ptCount val="49"/>
                <c:pt idx="0">
                  <c:v>12</c:v>
                </c:pt>
                <c:pt idx="1">
                  <c:v>1</c:v>
                </c:pt>
                <c:pt idx="2">
                  <c:v>15</c:v>
                </c:pt>
                <c:pt idx="3">
                  <c:v>1</c:v>
                </c:pt>
                <c:pt idx="4">
                  <c:v>26</c:v>
                </c:pt>
                <c:pt idx="5">
                  <c:v>3</c:v>
                </c:pt>
                <c:pt idx="6">
                  <c:v>7</c:v>
                </c:pt>
                <c:pt idx="7">
                  <c:v>6</c:v>
                </c:pt>
                <c:pt idx="8">
                  <c:v>12</c:v>
                </c:pt>
                <c:pt idx="9">
                  <c:v>1</c:v>
                </c:pt>
                <c:pt idx="10">
                  <c:v>10</c:v>
                </c:pt>
                <c:pt idx="11">
                  <c:v>30</c:v>
                </c:pt>
                <c:pt idx="12">
                  <c:v>16</c:v>
                </c:pt>
                <c:pt idx="13">
                  <c:v>13</c:v>
                </c:pt>
                <c:pt idx="14">
                  <c:v>12</c:v>
                </c:pt>
                <c:pt idx="15">
                  <c:v>9</c:v>
                </c:pt>
                <c:pt idx="17">
                  <c:v>7</c:v>
                </c:pt>
                <c:pt idx="18">
                  <c:v>2</c:v>
                </c:pt>
                <c:pt idx="19">
                  <c:v>20</c:v>
                </c:pt>
                <c:pt idx="20">
                  <c:v>3</c:v>
                </c:pt>
                <c:pt idx="21">
                  <c:v>10</c:v>
                </c:pt>
                <c:pt idx="22">
                  <c:v>11</c:v>
                </c:pt>
                <c:pt idx="23">
                  <c:v>13</c:v>
                </c:pt>
                <c:pt idx="24">
                  <c:v>5</c:v>
                </c:pt>
                <c:pt idx="25">
                  <c:v>6</c:v>
                </c:pt>
                <c:pt idx="26">
                  <c:v>4</c:v>
                </c:pt>
                <c:pt idx="27">
                  <c:v>5</c:v>
                </c:pt>
                <c:pt idx="28">
                  <c:v>9</c:v>
                </c:pt>
                <c:pt idx="29">
                  <c:v>5</c:v>
                </c:pt>
                <c:pt idx="30">
                  <c:v>10</c:v>
                </c:pt>
                <c:pt idx="31">
                  <c:v>12</c:v>
                </c:pt>
                <c:pt idx="32">
                  <c:v>4</c:v>
                </c:pt>
                <c:pt idx="33">
                  <c:v>16</c:v>
                </c:pt>
                <c:pt idx="34">
                  <c:v>2</c:v>
                </c:pt>
                <c:pt idx="35">
                  <c:v>6</c:v>
                </c:pt>
                <c:pt idx="36">
                  <c:v>4</c:v>
                </c:pt>
                <c:pt idx="37">
                  <c:v>6</c:v>
                </c:pt>
                <c:pt idx="38">
                  <c:v>14</c:v>
                </c:pt>
                <c:pt idx="39">
                  <c:v>8</c:v>
                </c:pt>
                <c:pt idx="40">
                  <c:v>6</c:v>
                </c:pt>
                <c:pt idx="41">
                  <c:v>15</c:v>
                </c:pt>
                <c:pt idx="42">
                  <c:v>10</c:v>
                </c:pt>
                <c:pt idx="43">
                  <c:v>36</c:v>
                </c:pt>
                <c:pt idx="44">
                  <c:v>1</c:v>
                </c:pt>
                <c:pt idx="45">
                  <c:v>15</c:v>
                </c:pt>
                <c:pt idx="46">
                  <c:v>2</c:v>
                </c:pt>
                <c:pt idx="47">
                  <c:v>11</c:v>
                </c:pt>
                <c:pt idx="48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35B-4594-B1C4-98E7AAAD849C}"/>
            </c:ext>
          </c:extLst>
        </c:ser>
        <c:ser>
          <c:idx val="10"/>
          <c:order val="10"/>
          <c:tx>
            <c:strRef>
              <c:f>Folha2!$A$12</c:f>
              <c:strCache>
                <c:ptCount val="1"/>
                <c:pt idx="0">
                  <c:v>Gestão Financeira</c:v>
                </c:pt>
              </c:strCache>
            </c:strRef>
          </c:tx>
          <c:spPr>
            <a:solidFill>
              <a:srgbClr val="FFCC00"/>
            </a:solidFill>
            <a:ln>
              <a:noFill/>
            </a:ln>
            <a:effectLst/>
          </c:spPr>
          <c:invertIfNegative val="0"/>
          <c:cat>
            <c:strRef>
              <c:f>Folha2!$B$1:$AX$1</c:f>
              <c:strCache>
                <c:ptCount val="49"/>
                <c:pt idx="0">
                  <c:v>ACSS</c:v>
                </c:pt>
                <c:pt idx="1">
                  <c:v>ARSALENTEJO</c:v>
                </c:pt>
                <c:pt idx="2">
                  <c:v>ARSALGARVE</c:v>
                </c:pt>
                <c:pt idx="3">
                  <c:v>ARSCENTRO</c:v>
                </c:pt>
                <c:pt idx="4">
                  <c:v>ARSNORTE</c:v>
                </c:pt>
                <c:pt idx="5">
                  <c:v>CHBM</c:v>
                </c:pt>
                <c:pt idx="6">
                  <c:v>CHBVOUGA</c:v>
                </c:pt>
                <c:pt idx="7">
                  <c:v>CHCBEIRA</c:v>
                </c:pt>
                <c:pt idx="8">
                  <c:v>CHEDV</c:v>
                </c:pt>
                <c:pt idx="9">
                  <c:v>CHLCENTRAL</c:v>
                </c:pt>
                <c:pt idx="10">
                  <c:v>CHLEIRIA</c:v>
                </c:pt>
                <c:pt idx="11">
                  <c:v>CHLOCIDENTAL</c:v>
                </c:pt>
                <c:pt idx="12">
                  <c:v>CHMAVE</c:v>
                </c:pt>
                <c:pt idx="13">
                  <c:v>CHMTEJO</c:v>
                </c:pt>
                <c:pt idx="14">
                  <c:v>CHOESTEEPE</c:v>
                </c:pt>
                <c:pt idx="15">
                  <c:v>CHPLISBOA</c:v>
                </c:pt>
                <c:pt idx="16">
                  <c:v>CHPORTO</c:v>
                </c:pt>
                <c:pt idx="17">
                  <c:v>CHPVVC</c:v>
                </c:pt>
                <c:pt idx="18">
                  <c:v>CHSETUBAL</c:v>
                </c:pt>
                <c:pt idx="19">
                  <c:v>CHSJOAO</c:v>
                </c:pt>
                <c:pt idx="20">
                  <c:v>CHTMAD</c:v>
                </c:pt>
                <c:pt idx="21">
                  <c:v>CHTS</c:v>
                </c:pt>
                <c:pt idx="22">
                  <c:v>CHTVISEU</c:v>
                </c:pt>
                <c:pt idx="23">
                  <c:v>CHUALGARVE</c:v>
                </c:pt>
                <c:pt idx="24">
                  <c:v>CHVNGESPINHO</c:v>
                </c:pt>
                <c:pt idx="25">
                  <c:v>CMRRCRPAIS</c:v>
                </c:pt>
                <c:pt idx="26">
                  <c:v>GUIMARAES</c:v>
                </c:pt>
                <c:pt idx="27">
                  <c:v>HBARCELOS</c:v>
                </c:pt>
                <c:pt idx="28">
                  <c:v>HBRAGA</c:v>
                </c:pt>
                <c:pt idx="29">
                  <c:v>HDCANTANHEDE</c:v>
                </c:pt>
                <c:pt idx="30">
                  <c:v>HDFFOZ</c:v>
                </c:pt>
                <c:pt idx="31">
                  <c:v>HEVORA</c:v>
                </c:pt>
                <c:pt idx="32">
                  <c:v>HFZOVAR</c:v>
                </c:pt>
                <c:pt idx="33">
                  <c:v>HGO</c:v>
                </c:pt>
                <c:pt idx="34">
                  <c:v>HMLEMOS</c:v>
                </c:pt>
                <c:pt idx="35">
                  <c:v>INSA</c:v>
                </c:pt>
                <c:pt idx="36">
                  <c:v>IOGPINTO</c:v>
                </c:pt>
                <c:pt idx="37">
                  <c:v>IPOCOIMBRA</c:v>
                </c:pt>
                <c:pt idx="38">
                  <c:v>IPOLX</c:v>
                </c:pt>
                <c:pt idx="39">
                  <c:v>IPOPORTO</c:v>
                </c:pt>
                <c:pt idx="40">
                  <c:v>IPST</c:v>
                </c:pt>
                <c:pt idx="41">
                  <c:v>SANTAREM</c:v>
                </c:pt>
                <c:pt idx="42">
                  <c:v>ULSAMINHO</c:v>
                </c:pt>
                <c:pt idx="43">
                  <c:v>ULSBALENTEJO</c:v>
                </c:pt>
                <c:pt idx="44">
                  <c:v>ULSCBRANCO</c:v>
                </c:pt>
                <c:pt idx="45">
                  <c:v>ULSGUARDA</c:v>
                </c:pt>
                <c:pt idx="46">
                  <c:v>ULSLALENTEJO</c:v>
                </c:pt>
                <c:pt idx="47">
                  <c:v>ULSNALENTEJO</c:v>
                </c:pt>
                <c:pt idx="48">
                  <c:v>ULSNE</c:v>
                </c:pt>
              </c:strCache>
            </c:strRef>
          </c:cat>
          <c:val>
            <c:numRef>
              <c:f>Folha2!$B$12:$AX$12</c:f>
              <c:numCache>
                <c:formatCode>General</c:formatCode>
                <c:ptCount val="49"/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35B-4594-B1C4-98E7AAAD849C}"/>
            </c:ext>
          </c:extLst>
        </c:ser>
        <c:ser>
          <c:idx val="11"/>
          <c:order val="11"/>
          <c:tx>
            <c:strRef>
              <c:f>Folha2!$A$13</c:f>
              <c:strCache>
                <c:ptCount val="1"/>
                <c:pt idx="0">
                  <c:v>SICC Informática</c:v>
                </c:pt>
              </c:strCache>
            </c:strRef>
          </c:tx>
          <c:spPr>
            <a:solidFill>
              <a:srgbClr val="CC0099"/>
            </a:solidFill>
            <a:ln>
              <a:noFill/>
            </a:ln>
            <a:effectLst/>
          </c:spPr>
          <c:invertIfNegative val="0"/>
          <c:cat>
            <c:strRef>
              <c:f>Folha2!$B$1:$AX$1</c:f>
              <c:strCache>
                <c:ptCount val="49"/>
                <c:pt idx="0">
                  <c:v>ACSS</c:v>
                </c:pt>
                <c:pt idx="1">
                  <c:v>ARSALENTEJO</c:v>
                </c:pt>
                <c:pt idx="2">
                  <c:v>ARSALGARVE</c:v>
                </c:pt>
                <c:pt idx="3">
                  <c:v>ARSCENTRO</c:v>
                </c:pt>
                <c:pt idx="4">
                  <c:v>ARSNORTE</c:v>
                </c:pt>
                <c:pt idx="5">
                  <c:v>CHBM</c:v>
                </c:pt>
                <c:pt idx="6">
                  <c:v>CHBVOUGA</c:v>
                </c:pt>
                <c:pt idx="7">
                  <c:v>CHCBEIRA</c:v>
                </c:pt>
                <c:pt idx="8">
                  <c:v>CHEDV</c:v>
                </c:pt>
                <c:pt idx="9">
                  <c:v>CHLCENTRAL</c:v>
                </c:pt>
                <c:pt idx="10">
                  <c:v>CHLEIRIA</c:v>
                </c:pt>
                <c:pt idx="11">
                  <c:v>CHLOCIDENTAL</c:v>
                </c:pt>
                <c:pt idx="12">
                  <c:v>CHMAVE</c:v>
                </c:pt>
                <c:pt idx="13">
                  <c:v>CHMTEJO</c:v>
                </c:pt>
                <c:pt idx="14">
                  <c:v>CHOESTEEPE</c:v>
                </c:pt>
                <c:pt idx="15">
                  <c:v>CHPLISBOA</c:v>
                </c:pt>
                <c:pt idx="16">
                  <c:v>CHPORTO</c:v>
                </c:pt>
                <c:pt idx="17">
                  <c:v>CHPVVC</c:v>
                </c:pt>
                <c:pt idx="18">
                  <c:v>CHSETUBAL</c:v>
                </c:pt>
                <c:pt idx="19">
                  <c:v>CHSJOAO</c:v>
                </c:pt>
                <c:pt idx="20">
                  <c:v>CHTMAD</c:v>
                </c:pt>
                <c:pt idx="21">
                  <c:v>CHTS</c:v>
                </c:pt>
                <c:pt idx="22">
                  <c:v>CHTVISEU</c:v>
                </c:pt>
                <c:pt idx="23">
                  <c:v>CHUALGARVE</c:v>
                </c:pt>
                <c:pt idx="24">
                  <c:v>CHVNGESPINHO</c:v>
                </c:pt>
                <c:pt idx="25">
                  <c:v>CMRRCRPAIS</c:v>
                </c:pt>
                <c:pt idx="26">
                  <c:v>GUIMARAES</c:v>
                </c:pt>
                <c:pt idx="27">
                  <c:v>HBARCELOS</c:v>
                </c:pt>
                <c:pt idx="28">
                  <c:v>HBRAGA</c:v>
                </c:pt>
                <c:pt idx="29">
                  <c:v>HDCANTANHEDE</c:v>
                </c:pt>
                <c:pt idx="30">
                  <c:v>HDFFOZ</c:v>
                </c:pt>
                <c:pt idx="31">
                  <c:v>HEVORA</c:v>
                </c:pt>
                <c:pt idx="32">
                  <c:v>HFZOVAR</c:v>
                </c:pt>
                <c:pt idx="33">
                  <c:v>HGO</c:v>
                </c:pt>
                <c:pt idx="34">
                  <c:v>HMLEMOS</c:v>
                </c:pt>
                <c:pt idx="35">
                  <c:v>INSA</c:v>
                </c:pt>
                <c:pt idx="36">
                  <c:v>IOGPINTO</c:v>
                </c:pt>
                <c:pt idx="37">
                  <c:v>IPOCOIMBRA</c:v>
                </c:pt>
                <c:pt idx="38">
                  <c:v>IPOLX</c:v>
                </c:pt>
                <c:pt idx="39">
                  <c:v>IPOPORTO</c:v>
                </c:pt>
                <c:pt idx="40">
                  <c:v>IPST</c:v>
                </c:pt>
                <c:pt idx="41">
                  <c:v>SANTAREM</c:v>
                </c:pt>
                <c:pt idx="42">
                  <c:v>ULSAMINHO</c:v>
                </c:pt>
                <c:pt idx="43">
                  <c:v>ULSBALENTEJO</c:v>
                </c:pt>
                <c:pt idx="44">
                  <c:v>ULSCBRANCO</c:v>
                </c:pt>
                <c:pt idx="45">
                  <c:v>ULSGUARDA</c:v>
                </c:pt>
                <c:pt idx="46">
                  <c:v>ULSLALENTEJO</c:v>
                </c:pt>
                <c:pt idx="47">
                  <c:v>ULSNALENTEJO</c:v>
                </c:pt>
                <c:pt idx="48">
                  <c:v>ULSNE</c:v>
                </c:pt>
              </c:strCache>
            </c:strRef>
          </c:cat>
          <c:val>
            <c:numRef>
              <c:f>Folha2!$B$13:$AX$13</c:f>
              <c:numCache>
                <c:formatCode>General</c:formatCode>
                <c:ptCount val="49"/>
                <c:pt idx="1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35B-4594-B1C4-98E7AAAD849C}"/>
            </c:ext>
          </c:extLst>
        </c:ser>
        <c:ser>
          <c:idx val="12"/>
          <c:order val="12"/>
          <c:tx>
            <c:strRef>
              <c:f>Folha2!$A$14</c:f>
              <c:strCache>
                <c:ptCount val="1"/>
                <c:pt idx="0">
                  <c:v>Supervisor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Folha2!$B$1:$AX$1</c:f>
              <c:strCache>
                <c:ptCount val="49"/>
                <c:pt idx="0">
                  <c:v>ACSS</c:v>
                </c:pt>
                <c:pt idx="1">
                  <c:v>ARSALENTEJO</c:v>
                </c:pt>
                <c:pt idx="2">
                  <c:v>ARSALGARVE</c:v>
                </c:pt>
                <c:pt idx="3">
                  <c:v>ARSCENTRO</c:v>
                </c:pt>
                <c:pt idx="4">
                  <c:v>ARSNORTE</c:v>
                </c:pt>
                <c:pt idx="5">
                  <c:v>CHBM</c:v>
                </c:pt>
                <c:pt idx="6">
                  <c:v>CHBVOUGA</c:v>
                </c:pt>
                <c:pt idx="7">
                  <c:v>CHCBEIRA</c:v>
                </c:pt>
                <c:pt idx="8">
                  <c:v>CHEDV</c:v>
                </c:pt>
                <c:pt idx="9">
                  <c:v>CHLCENTRAL</c:v>
                </c:pt>
                <c:pt idx="10">
                  <c:v>CHLEIRIA</c:v>
                </c:pt>
                <c:pt idx="11">
                  <c:v>CHLOCIDENTAL</c:v>
                </c:pt>
                <c:pt idx="12">
                  <c:v>CHMAVE</c:v>
                </c:pt>
                <c:pt idx="13">
                  <c:v>CHMTEJO</c:v>
                </c:pt>
                <c:pt idx="14">
                  <c:v>CHOESTEEPE</c:v>
                </c:pt>
                <c:pt idx="15">
                  <c:v>CHPLISBOA</c:v>
                </c:pt>
                <c:pt idx="16">
                  <c:v>CHPORTO</c:v>
                </c:pt>
                <c:pt idx="17">
                  <c:v>CHPVVC</c:v>
                </c:pt>
                <c:pt idx="18">
                  <c:v>CHSETUBAL</c:v>
                </c:pt>
                <c:pt idx="19">
                  <c:v>CHSJOAO</c:v>
                </c:pt>
                <c:pt idx="20">
                  <c:v>CHTMAD</c:v>
                </c:pt>
                <c:pt idx="21">
                  <c:v>CHTS</c:v>
                </c:pt>
                <c:pt idx="22">
                  <c:v>CHTVISEU</c:v>
                </c:pt>
                <c:pt idx="23">
                  <c:v>CHUALGARVE</c:v>
                </c:pt>
                <c:pt idx="24">
                  <c:v>CHVNGESPINHO</c:v>
                </c:pt>
                <c:pt idx="25">
                  <c:v>CMRRCRPAIS</c:v>
                </c:pt>
                <c:pt idx="26">
                  <c:v>GUIMARAES</c:v>
                </c:pt>
                <c:pt idx="27">
                  <c:v>HBARCELOS</c:v>
                </c:pt>
                <c:pt idx="28">
                  <c:v>HBRAGA</c:v>
                </c:pt>
                <c:pt idx="29">
                  <c:v>HDCANTANHEDE</c:v>
                </c:pt>
                <c:pt idx="30">
                  <c:v>HDFFOZ</c:v>
                </c:pt>
                <c:pt idx="31">
                  <c:v>HEVORA</c:v>
                </c:pt>
                <c:pt idx="32">
                  <c:v>HFZOVAR</c:v>
                </c:pt>
                <c:pt idx="33">
                  <c:v>HGO</c:v>
                </c:pt>
                <c:pt idx="34">
                  <c:v>HMLEMOS</c:v>
                </c:pt>
                <c:pt idx="35">
                  <c:v>INSA</c:v>
                </c:pt>
                <c:pt idx="36">
                  <c:v>IOGPINTO</c:v>
                </c:pt>
                <c:pt idx="37">
                  <c:v>IPOCOIMBRA</c:v>
                </c:pt>
                <c:pt idx="38">
                  <c:v>IPOLX</c:v>
                </c:pt>
                <c:pt idx="39">
                  <c:v>IPOPORTO</c:v>
                </c:pt>
                <c:pt idx="40">
                  <c:v>IPST</c:v>
                </c:pt>
                <c:pt idx="41">
                  <c:v>SANTAREM</c:v>
                </c:pt>
                <c:pt idx="42">
                  <c:v>ULSAMINHO</c:v>
                </c:pt>
                <c:pt idx="43">
                  <c:v>ULSBALENTEJO</c:v>
                </c:pt>
                <c:pt idx="44">
                  <c:v>ULSCBRANCO</c:v>
                </c:pt>
                <c:pt idx="45">
                  <c:v>ULSGUARDA</c:v>
                </c:pt>
                <c:pt idx="46">
                  <c:v>ULSLALENTEJO</c:v>
                </c:pt>
                <c:pt idx="47">
                  <c:v>ULSNALENTEJO</c:v>
                </c:pt>
                <c:pt idx="48">
                  <c:v>ULSNE</c:v>
                </c:pt>
              </c:strCache>
            </c:strRef>
          </c:cat>
          <c:val>
            <c:numRef>
              <c:f>Folha2!$B$14:$AX$14</c:f>
              <c:numCache>
                <c:formatCode>General</c:formatCode>
                <c:ptCount val="4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2</c:v>
                </c:pt>
                <c:pt idx="7">
                  <c:v>3</c:v>
                </c:pt>
                <c:pt idx="8">
                  <c:v>2</c:v>
                </c:pt>
                <c:pt idx="9">
                  <c:v>5</c:v>
                </c:pt>
                <c:pt idx="10">
                  <c:v>2</c:v>
                </c:pt>
                <c:pt idx="11">
                  <c:v>3</c:v>
                </c:pt>
                <c:pt idx="12">
                  <c:v>2</c:v>
                </c:pt>
                <c:pt idx="13">
                  <c:v>1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3</c:v>
                </c:pt>
                <c:pt idx="18">
                  <c:v>3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5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1</c:v>
                </c:pt>
                <c:pt idx="27">
                  <c:v>4</c:v>
                </c:pt>
                <c:pt idx="28">
                  <c:v>1</c:v>
                </c:pt>
                <c:pt idx="29">
                  <c:v>2</c:v>
                </c:pt>
                <c:pt idx="30">
                  <c:v>2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1</c:v>
                </c:pt>
                <c:pt idx="35">
                  <c:v>3</c:v>
                </c:pt>
                <c:pt idx="36">
                  <c:v>2</c:v>
                </c:pt>
                <c:pt idx="37">
                  <c:v>2</c:v>
                </c:pt>
                <c:pt idx="38">
                  <c:v>3</c:v>
                </c:pt>
                <c:pt idx="39">
                  <c:v>3</c:v>
                </c:pt>
                <c:pt idx="40">
                  <c:v>2</c:v>
                </c:pt>
                <c:pt idx="41">
                  <c:v>1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1</c:v>
                </c:pt>
                <c:pt idx="4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35B-4594-B1C4-98E7AAAD849C}"/>
            </c:ext>
          </c:extLst>
        </c:ser>
        <c:ser>
          <c:idx val="13"/>
          <c:order val="13"/>
          <c:tx>
            <c:strRef>
              <c:f>Folha2!$A$15</c:f>
              <c:strCache>
                <c:ptCount val="1"/>
                <c:pt idx="0">
                  <c:v>Tesouraria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Folha2!$B$1:$AX$1</c:f>
              <c:strCache>
                <c:ptCount val="49"/>
                <c:pt idx="0">
                  <c:v>ACSS</c:v>
                </c:pt>
                <c:pt idx="1">
                  <c:v>ARSALENTEJO</c:v>
                </c:pt>
                <c:pt idx="2">
                  <c:v>ARSALGARVE</c:v>
                </c:pt>
                <c:pt idx="3">
                  <c:v>ARSCENTRO</c:v>
                </c:pt>
                <c:pt idx="4">
                  <c:v>ARSNORTE</c:v>
                </c:pt>
                <c:pt idx="5">
                  <c:v>CHBM</c:v>
                </c:pt>
                <c:pt idx="6">
                  <c:v>CHBVOUGA</c:v>
                </c:pt>
                <c:pt idx="7">
                  <c:v>CHCBEIRA</c:v>
                </c:pt>
                <c:pt idx="8">
                  <c:v>CHEDV</c:v>
                </c:pt>
                <c:pt idx="9">
                  <c:v>CHLCENTRAL</c:v>
                </c:pt>
                <c:pt idx="10">
                  <c:v>CHLEIRIA</c:v>
                </c:pt>
                <c:pt idx="11">
                  <c:v>CHLOCIDENTAL</c:v>
                </c:pt>
                <c:pt idx="12">
                  <c:v>CHMAVE</c:v>
                </c:pt>
                <c:pt idx="13">
                  <c:v>CHMTEJO</c:v>
                </c:pt>
                <c:pt idx="14">
                  <c:v>CHOESTEEPE</c:v>
                </c:pt>
                <c:pt idx="15">
                  <c:v>CHPLISBOA</c:v>
                </c:pt>
                <c:pt idx="16">
                  <c:v>CHPORTO</c:v>
                </c:pt>
                <c:pt idx="17">
                  <c:v>CHPVVC</c:v>
                </c:pt>
                <c:pt idx="18">
                  <c:v>CHSETUBAL</c:v>
                </c:pt>
                <c:pt idx="19">
                  <c:v>CHSJOAO</c:v>
                </c:pt>
                <c:pt idx="20">
                  <c:v>CHTMAD</c:v>
                </c:pt>
                <c:pt idx="21">
                  <c:v>CHTS</c:v>
                </c:pt>
                <c:pt idx="22">
                  <c:v>CHTVISEU</c:v>
                </c:pt>
                <c:pt idx="23">
                  <c:v>CHUALGARVE</c:v>
                </c:pt>
                <c:pt idx="24">
                  <c:v>CHVNGESPINHO</c:v>
                </c:pt>
                <c:pt idx="25">
                  <c:v>CMRRCRPAIS</c:v>
                </c:pt>
                <c:pt idx="26">
                  <c:v>GUIMARAES</c:v>
                </c:pt>
                <c:pt idx="27">
                  <c:v>HBARCELOS</c:v>
                </c:pt>
                <c:pt idx="28">
                  <c:v>HBRAGA</c:v>
                </c:pt>
                <c:pt idx="29">
                  <c:v>HDCANTANHEDE</c:v>
                </c:pt>
                <c:pt idx="30">
                  <c:v>HDFFOZ</c:v>
                </c:pt>
                <c:pt idx="31">
                  <c:v>HEVORA</c:v>
                </c:pt>
                <c:pt idx="32">
                  <c:v>HFZOVAR</c:v>
                </c:pt>
                <c:pt idx="33">
                  <c:v>HGO</c:v>
                </c:pt>
                <c:pt idx="34">
                  <c:v>HMLEMOS</c:v>
                </c:pt>
                <c:pt idx="35">
                  <c:v>INSA</c:v>
                </c:pt>
                <c:pt idx="36">
                  <c:v>IOGPINTO</c:v>
                </c:pt>
                <c:pt idx="37">
                  <c:v>IPOCOIMBRA</c:v>
                </c:pt>
                <c:pt idx="38">
                  <c:v>IPOLX</c:v>
                </c:pt>
                <c:pt idx="39">
                  <c:v>IPOPORTO</c:v>
                </c:pt>
                <c:pt idx="40">
                  <c:v>IPST</c:v>
                </c:pt>
                <c:pt idx="41">
                  <c:v>SANTAREM</c:v>
                </c:pt>
                <c:pt idx="42">
                  <c:v>ULSAMINHO</c:v>
                </c:pt>
                <c:pt idx="43">
                  <c:v>ULSBALENTEJO</c:v>
                </c:pt>
                <c:pt idx="44">
                  <c:v>ULSCBRANCO</c:v>
                </c:pt>
                <c:pt idx="45">
                  <c:v>ULSGUARDA</c:v>
                </c:pt>
                <c:pt idx="46">
                  <c:v>ULSLALENTEJO</c:v>
                </c:pt>
                <c:pt idx="47">
                  <c:v>ULSNALENTEJO</c:v>
                </c:pt>
                <c:pt idx="48">
                  <c:v>ULSNE</c:v>
                </c:pt>
              </c:strCache>
            </c:strRef>
          </c:cat>
          <c:val>
            <c:numRef>
              <c:f>Folha2!$B$15:$AX$15</c:f>
              <c:numCache>
                <c:formatCode>General</c:formatCode>
                <c:ptCount val="49"/>
                <c:pt idx="1">
                  <c:v>1</c:v>
                </c:pt>
                <c:pt idx="3">
                  <c:v>1</c:v>
                </c:pt>
                <c:pt idx="5">
                  <c:v>1</c:v>
                </c:pt>
                <c:pt idx="6">
                  <c:v>1</c:v>
                </c:pt>
                <c:pt idx="9">
                  <c:v>3</c:v>
                </c:pt>
                <c:pt idx="18">
                  <c:v>3</c:v>
                </c:pt>
                <c:pt idx="23">
                  <c:v>2</c:v>
                </c:pt>
                <c:pt idx="24">
                  <c:v>1</c:v>
                </c:pt>
                <c:pt idx="35">
                  <c:v>1</c:v>
                </c:pt>
                <c:pt idx="44">
                  <c:v>2</c:v>
                </c:pt>
                <c:pt idx="4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C35B-4594-B1C4-98E7AAAD849C}"/>
            </c:ext>
          </c:extLst>
        </c:ser>
        <c:ser>
          <c:idx val="14"/>
          <c:order val="14"/>
          <c:tx>
            <c:strRef>
              <c:f>Folha2!$A$16</c:f>
              <c:strCache>
                <c:ptCount val="1"/>
                <c:pt idx="0">
                  <c:v>Tesouraria FM</c:v>
                </c:pt>
              </c:strCache>
            </c:strRef>
          </c:tx>
          <c:spPr>
            <a:solidFill>
              <a:srgbClr val="00CC99"/>
            </a:solidFill>
            <a:ln>
              <a:noFill/>
            </a:ln>
            <a:effectLst/>
          </c:spPr>
          <c:invertIfNegative val="0"/>
          <c:cat>
            <c:strRef>
              <c:f>Folha2!$B$1:$AX$1</c:f>
              <c:strCache>
                <c:ptCount val="49"/>
                <c:pt idx="0">
                  <c:v>ACSS</c:v>
                </c:pt>
                <c:pt idx="1">
                  <c:v>ARSALENTEJO</c:v>
                </c:pt>
                <c:pt idx="2">
                  <c:v>ARSALGARVE</c:v>
                </c:pt>
                <c:pt idx="3">
                  <c:v>ARSCENTRO</c:v>
                </c:pt>
                <c:pt idx="4">
                  <c:v>ARSNORTE</c:v>
                </c:pt>
                <c:pt idx="5">
                  <c:v>CHBM</c:v>
                </c:pt>
                <c:pt idx="6">
                  <c:v>CHBVOUGA</c:v>
                </c:pt>
                <c:pt idx="7">
                  <c:v>CHCBEIRA</c:v>
                </c:pt>
                <c:pt idx="8">
                  <c:v>CHEDV</c:v>
                </c:pt>
                <c:pt idx="9">
                  <c:v>CHLCENTRAL</c:v>
                </c:pt>
                <c:pt idx="10">
                  <c:v>CHLEIRIA</c:v>
                </c:pt>
                <c:pt idx="11">
                  <c:v>CHLOCIDENTAL</c:v>
                </c:pt>
                <c:pt idx="12">
                  <c:v>CHMAVE</c:v>
                </c:pt>
                <c:pt idx="13">
                  <c:v>CHMTEJO</c:v>
                </c:pt>
                <c:pt idx="14">
                  <c:v>CHOESTEEPE</c:v>
                </c:pt>
                <c:pt idx="15">
                  <c:v>CHPLISBOA</c:v>
                </c:pt>
                <c:pt idx="16">
                  <c:v>CHPORTO</c:v>
                </c:pt>
                <c:pt idx="17">
                  <c:v>CHPVVC</c:v>
                </c:pt>
                <c:pt idx="18">
                  <c:v>CHSETUBAL</c:v>
                </c:pt>
                <c:pt idx="19">
                  <c:v>CHSJOAO</c:v>
                </c:pt>
                <c:pt idx="20">
                  <c:v>CHTMAD</c:v>
                </c:pt>
                <c:pt idx="21">
                  <c:v>CHTS</c:v>
                </c:pt>
                <c:pt idx="22">
                  <c:v>CHTVISEU</c:v>
                </c:pt>
                <c:pt idx="23">
                  <c:v>CHUALGARVE</c:v>
                </c:pt>
                <c:pt idx="24">
                  <c:v>CHVNGESPINHO</c:v>
                </c:pt>
                <c:pt idx="25">
                  <c:v>CMRRCRPAIS</c:v>
                </c:pt>
                <c:pt idx="26">
                  <c:v>GUIMARAES</c:v>
                </c:pt>
                <c:pt idx="27">
                  <c:v>HBARCELOS</c:v>
                </c:pt>
                <c:pt idx="28">
                  <c:v>HBRAGA</c:v>
                </c:pt>
                <c:pt idx="29">
                  <c:v>HDCANTANHEDE</c:v>
                </c:pt>
                <c:pt idx="30">
                  <c:v>HDFFOZ</c:v>
                </c:pt>
                <c:pt idx="31">
                  <c:v>HEVORA</c:v>
                </c:pt>
                <c:pt idx="32">
                  <c:v>HFZOVAR</c:v>
                </c:pt>
                <c:pt idx="33">
                  <c:v>HGO</c:v>
                </c:pt>
                <c:pt idx="34">
                  <c:v>HMLEMOS</c:v>
                </c:pt>
                <c:pt idx="35">
                  <c:v>INSA</c:v>
                </c:pt>
                <c:pt idx="36">
                  <c:v>IOGPINTO</c:v>
                </c:pt>
                <c:pt idx="37">
                  <c:v>IPOCOIMBRA</c:v>
                </c:pt>
                <c:pt idx="38">
                  <c:v>IPOLX</c:v>
                </c:pt>
                <c:pt idx="39">
                  <c:v>IPOPORTO</c:v>
                </c:pt>
                <c:pt idx="40">
                  <c:v>IPST</c:v>
                </c:pt>
                <c:pt idx="41">
                  <c:v>SANTAREM</c:v>
                </c:pt>
                <c:pt idx="42">
                  <c:v>ULSAMINHO</c:v>
                </c:pt>
                <c:pt idx="43">
                  <c:v>ULSBALENTEJO</c:v>
                </c:pt>
                <c:pt idx="44">
                  <c:v>ULSCBRANCO</c:v>
                </c:pt>
                <c:pt idx="45">
                  <c:v>ULSGUARDA</c:v>
                </c:pt>
                <c:pt idx="46">
                  <c:v>ULSLALENTEJO</c:v>
                </c:pt>
                <c:pt idx="47">
                  <c:v>ULSNALENTEJO</c:v>
                </c:pt>
                <c:pt idx="48">
                  <c:v>ULSNE</c:v>
                </c:pt>
              </c:strCache>
            </c:strRef>
          </c:cat>
          <c:val>
            <c:numRef>
              <c:f>Folha2!$B$16:$AX$16</c:f>
              <c:numCache>
                <c:formatCode>General</c:formatCode>
                <c:ptCount val="49"/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35B-4594-B1C4-98E7AAAD84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376811784"/>
        <c:axId val="376812440"/>
      </c:barChart>
      <c:catAx>
        <c:axId val="376811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376812440"/>
        <c:crosses val="autoZero"/>
        <c:auto val="1"/>
        <c:lblAlgn val="ctr"/>
        <c:lblOffset val="100"/>
        <c:noMultiLvlLbl val="0"/>
      </c:catAx>
      <c:valAx>
        <c:axId val="376812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37681178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6.060384367167139E-2"/>
          <c:y val="0.81644836090797746"/>
          <c:w val="0.88228523447062779"/>
          <c:h val="0.1577379020248488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en-US" sz="2400" b="1" dirty="0">
                <a:latin typeface="Century Gothic" panose="020B0502020202020204" pitchFamily="34" charset="0"/>
              </a:rPr>
              <a:t>Nº </a:t>
            </a:r>
            <a:r>
              <a:rPr lang="en-US" sz="2400" b="1" i="1" dirty="0">
                <a:latin typeface="Century Gothic" panose="020B0502020202020204" pitchFamily="34" charset="0"/>
              </a:rPr>
              <a:t>Tickets</a:t>
            </a:r>
            <a:r>
              <a:rPr lang="en-US" sz="2400" b="1" dirty="0">
                <a:latin typeface="Century Gothic" panose="020B0502020202020204" pitchFamily="34" charset="0"/>
              </a:rPr>
              <a:t> 2018</a:t>
            </a:r>
            <a:endParaRPr lang="en-US" sz="2400" b="0" dirty="0">
              <a:latin typeface="Century Gothic" panose="020B0502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'tickets 2018entidade'!$E$3</c:f>
              <c:strCache>
                <c:ptCount val="1"/>
                <c:pt idx="0">
                  <c:v>Nº Tickets</c:v>
                </c:pt>
              </c:strCache>
            </c:strRef>
          </c:tx>
          <c:spPr>
            <a:solidFill>
              <a:srgbClr val="33669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'tickets 2018entidade'!$D$4:$D$51</c:f>
              <c:strCache>
                <c:ptCount val="48"/>
                <c:pt idx="0">
                  <c:v>ARS NORTE</c:v>
                </c:pt>
                <c:pt idx="1">
                  <c:v>ARS CENTRO</c:v>
                </c:pt>
                <c:pt idx="2">
                  <c:v>IPO PORTO</c:v>
                </c:pt>
                <c:pt idx="3">
                  <c:v>CHLEIRIA</c:v>
                </c:pt>
                <c:pt idx="4">
                  <c:v>CHLC</c:v>
                </c:pt>
                <c:pt idx="5">
                  <c:v>CHOESTE</c:v>
                </c:pt>
                <c:pt idx="6">
                  <c:v>CHLO</c:v>
                </c:pt>
                <c:pt idx="7">
                  <c:v>CHTS</c:v>
                </c:pt>
                <c:pt idx="8">
                  <c:v>ARS ALGARVE</c:v>
                </c:pt>
                <c:pt idx="9">
                  <c:v>HDSANTAREM</c:v>
                </c:pt>
                <c:pt idx="10">
                  <c:v>HEVORA</c:v>
                </c:pt>
                <c:pt idx="11">
                  <c:v>ARS ALENTEJO</c:v>
                </c:pt>
                <c:pt idx="12">
                  <c:v>HBARCELOS</c:v>
                </c:pt>
                <c:pt idx="13">
                  <c:v>ULSBA</c:v>
                </c:pt>
                <c:pt idx="14">
                  <c:v>CHPL</c:v>
                </c:pt>
                <c:pt idx="15">
                  <c:v>CHFFOZ</c:v>
                </c:pt>
                <c:pt idx="16">
                  <c:v>CHTMAD</c:v>
                </c:pt>
                <c:pt idx="17">
                  <c:v>CHMT</c:v>
                </c:pt>
                <c:pt idx="18">
                  <c:v>IPO LISBOA</c:v>
                </c:pt>
                <c:pt idx="19">
                  <c:v>CHCBEIRA</c:v>
                </c:pt>
                <c:pt idx="20">
                  <c:v>CHMA</c:v>
                </c:pt>
                <c:pt idx="21">
                  <c:v>HOVAR</c:v>
                </c:pt>
                <c:pt idx="22">
                  <c:v>HTVISEU</c:v>
                </c:pt>
                <c:pt idx="23">
                  <c:v>CHBV</c:v>
                </c:pt>
                <c:pt idx="24">
                  <c:v>INSA</c:v>
                </c:pt>
                <c:pt idx="25">
                  <c:v>CHBM</c:v>
                </c:pt>
                <c:pt idx="26">
                  <c:v>ULSAM</c:v>
                </c:pt>
                <c:pt idx="27">
                  <c:v>CDCANTANHEDE</c:v>
                </c:pt>
                <c:pt idx="28">
                  <c:v>ULSGUARDA</c:v>
                </c:pt>
                <c:pt idx="29">
                  <c:v>ULSNA</c:v>
                </c:pt>
                <c:pt idx="30">
                  <c:v>ACSS</c:v>
                </c:pt>
                <c:pt idx="31">
                  <c:v>HOSPITALGUIMARAES</c:v>
                </c:pt>
                <c:pt idx="32">
                  <c:v>ULSLA</c:v>
                </c:pt>
                <c:pt idx="33">
                  <c:v>CHUPORTO</c:v>
                </c:pt>
                <c:pt idx="34">
                  <c:v>ROVISCOPAIS</c:v>
                </c:pt>
                <c:pt idx="35">
                  <c:v>ULSCB</c:v>
                </c:pt>
                <c:pt idx="36">
                  <c:v>CHUALGARVE</c:v>
                </c:pt>
                <c:pt idx="37">
                  <c:v>CHEDV</c:v>
                </c:pt>
                <c:pt idx="38">
                  <c:v>CHSJOAO</c:v>
                </c:pt>
                <c:pt idx="39">
                  <c:v>IPST</c:v>
                </c:pt>
                <c:pt idx="40">
                  <c:v>CHSJOAO</c:v>
                </c:pt>
                <c:pt idx="41">
                  <c:v>CHVNG</c:v>
                </c:pt>
                <c:pt idx="42">
                  <c:v>HMLEMOS</c:v>
                </c:pt>
                <c:pt idx="43">
                  <c:v>IPO COIMBRA</c:v>
                </c:pt>
                <c:pt idx="44">
                  <c:v>CHPVVC</c:v>
                </c:pt>
                <c:pt idx="45">
                  <c:v>ULSNE</c:v>
                </c:pt>
                <c:pt idx="46">
                  <c:v>HGO</c:v>
                </c:pt>
                <c:pt idx="47">
                  <c:v>IGPINTO</c:v>
                </c:pt>
              </c:strCache>
            </c:strRef>
          </c:cat>
          <c:val>
            <c:numRef>
              <c:f>'tickets 2018entidade'!$E$4:$E$51</c:f>
              <c:numCache>
                <c:formatCode>General</c:formatCode>
                <c:ptCount val="48"/>
                <c:pt idx="0">
                  <c:v>155</c:v>
                </c:pt>
                <c:pt idx="1">
                  <c:v>141</c:v>
                </c:pt>
                <c:pt idx="2">
                  <c:v>133</c:v>
                </c:pt>
                <c:pt idx="3">
                  <c:v>131</c:v>
                </c:pt>
                <c:pt idx="4">
                  <c:v>115</c:v>
                </c:pt>
                <c:pt idx="5">
                  <c:v>111</c:v>
                </c:pt>
                <c:pt idx="6">
                  <c:v>84</c:v>
                </c:pt>
                <c:pt idx="7">
                  <c:v>84</c:v>
                </c:pt>
                <c:pt idx="8">
                  <c:v>69</c:v>
                </c:pt>
                <c:pt idx="9">
                  <c:v>68</c:v>
                </c:pt>
                <c:pt idx="10">
                  <c:v>63</c:v>
                </c:pt>
                <c:pt idx="11">
                  <c:v>58</c:v>
                </c:pt>
                <c:pt idx="12">
                  <c:v>58</c:v>
                </c:pt>
                <c:pt idx="13">
                  <c:v>57</c:v>
                </c:pt>
                <c:pt idx="14">
                  <c:v>50</c:v>
                </c:pt>
                <c:pt idx="15">
                  <c:v>48</c:v>
                </c:pt>
                <c:pt idx="16">
                  <c:v>46</c:v>
                </c:pt>
                <c:pt idx="17">
                  <c:v>42</c:v>
                </c:pt>
                <c:pt idx="18">
                  <c:v>39</c:v>
                </c:pt>
                <c:pt idx="19">
                  <c:v>38</c:v>
                </c:pt>
                <c:pt idx="20">
                  <c:v>38</c:v>
                </c:pt>
                <c:pt idx="21">
                  <c:v>38</c:v>
                </c:pt>
                <c:pt idx="22">
                  <c:v>37</c:v>
                </c:pt>
                <c:pt idx="23">
                  <c:v>33</c:v>
                </c:pt>
                <c:pt idx="24">
                  <c:v>33</c:v>
                </c:pt>
                <c:pt idx="25">
                  <c:v>32</c:v>
                </c:pt>
                <c:pt idx="26">
                  <c:v>31</c:v>
                </c:pt>
                <c:pt idx="27">
                  <c:v>29</c:v>
                </c:pt>
                <c:pt idx="28">
                  <c:v>29</c:v>
                </c:pt>
                <c:pt idx="29">
                  <c:v>29</c:v>
                </c:pt>
                <c:pt idx="30">
                  <c:v>28</c:v>
                </c:pt>
                <c:pt idx="31">
                  <c:v>28</c:v>
                </c:pt>
                <c:pt idx="32">
                  <c:v>27</c:v>
                </c:pt>
                <c:pt idx="33">
                  <c:v>24</c:v>
                </c:pt>
                <c:pt idx="34">
                  <c:v>21</c:v>
                </c:pt>
                <c:pt idx="35">
                  <c:v>21</c:v>
                </c:pt>
                <c:pt idx="36">
                  <c:v>19</c:v>
                </c:pt>
                <c:pt idx="37">
                  <c:v>19</c:v>
                </c:pt>
                <c:pt idx="38">
                  <c:v>17</c:v>
                </c:pt>
                <c:pt idx="39">
                  <c:v>17</c:v>
                </c:pt>
                <c:pt idx="40">
                  <c:v>14</c:v>
                </c:pt>
                <c:pt idx="41">
                  <c:v>14</c:v>
                </c:pt>
                <c:pt idx="42">
                  <c:v>14</c:v>
                </c:pt>
                <c:pt idx="43">
                  <c:v>14</c:v>
                </c:pt>
                <c:pt idx="44">
                  <c:v>13</c:v>
                </c:pt>
                <c:pt idx="45">
                  <c:v>13</c:v>
                </c:pt>
                <c:pt idx="46">
                  <c:v>7</c:v>
                </c:pt>
                <c:pt idx="4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36-4144-90D1-EE662DF848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7492688"/>
        <c:axId val="1097493344"/>
      </c:barChart>
      <c:catAx>
        <c:axId val="1097492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7493344"/>
        <c:crosses val="autoZero"/>
        <c:auto val="1"/>
        <c:lblAlgn val="ctr"/>
        <c:lblOffset val="100"/>
        <c:noMultiLvlLbl val="0"/>
      </c:catAx>
      <c:valAx>
        <c:axId val="1097493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749268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06699"/>
      </a:solidFill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en-US" sz="2400" b="1" dirty="0">
                <a:latin typeface="Century Gothic" panose="020B0502020202020204" pitchFamily="34" charset="0"/>
              </a:rPr>
              <a:t>Nº Tickets 2019</a:t>
            </a:r>
            <a:endParaRPr lang="en-US" sz="2400" b="0" dirty="0">
              <a:latin typeface="Century Gothic" panose="020B0502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'tickets 2019entidade'!$E$3</c:f>
              <c:strCache>
                <c:ptCount val="1"/>
                <c:pt idx="0">
                  <c:v>Nº Tickets</c:v>
                </c:pt>
              </c:strCache>
            </c:strRef>
          </c:tx>
          <c:spPr>
            <a:solidFill>
              <a:srgbClr val="0066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'tickets 2019entidade'!$D$4:$D$52</c:f>
              <c:strCache>
                <c:ptCount val="49"/>
                <c:pt idx="0">
                  <c:v>ARSNORTE</c:v>
                </c:pt>
                <c:pt idx="1">
                  <c:v>IPO PORTO</c:v>
                </c:pt>
                <c:pt idx="2">
                  <c:v>CHTMAD</c:v>
                </c:pt>
                <c:pt idx="3">
                  <c:v>CHOESTE</c:v>
                </c:pt>
                <c:pt idx="4">
                  <c:v>CHLC</c:v>
                </c:pt>
                <c:pt idx="5">
                  <c:v>ARSALGARVE</c:v>
                </c:pt>
                <c:pt idx="6">
                  <c:v>CHLO</c:v>
                </c:pt>
                <c:pt idx="7">
                  <c:v>HGO</c:v>
                </c:pt>
                <c:pt idx="8">
                  <c:v>ULNA</c:v>
                </c:pt>
                <c:pt idx="9">
                  <c:v>ARSCENTRO</c:v>
                </c:pt>
                <c:pt idx="10">
                  <c:v>HDSANTAREM</c:v>
                </c:pt>
                <c:pt idx="11">
                  <c:v>CHLEIRIA</c:v>
                </c:pt>
                <c:pt idx="12">
                  <c:v>CHTS</c:v>
                </c:pt>
                <c:pt idx="13">
                  <c:v>HOVAR</c:v>
                </c:pt>
                <c:pt idx="14">
                  <c:v>CHUPORTO</c:v>
                </c:pt>
                <c:pt idx="15">
                  <c:v>HBARCELOS</c:v>
                </c:pt>
                <c:pt idx="16">
                  <c:v>ARSALENTEJO</c:v>
                </c:pt>
                <c:pt idx="17">
                  <c:v>ULSBA</c:v>
                </c:pt>
                <c:pt idx="18">
                  <c:v>HFFOZ</c:v>
                </c:pt>
                <c:pt idx="19">
                  <c:v>CHCB</c:v>
                </c:pt>
                <c:pt idx="20">
                  <c:v>CHBM</c:v>
                </c:pt>
                <c:pt idx="21">
                  <c:v>INSA</c:v>
                </c:pt>
                <c:pt idx="22">
                  <c:v>ROVISCOPAIS</c:v>
                </c:pt>
                <c:pt idx="23">
                  <c:v>ULSCB</c:v>
                </c:pt>
                <c:pt idx="24">
                  <c:v>ULSLA</c:v>
                </c:pt>
                <c:pt idx="25">
                  <c:v>CHVNG</c:v>
                </c:pt>
                <c:pt idx="26">
                  <c:v>HOSPITALGUIMARAES</c:v>
                </c:pt>
                <c:pt idx="27">
                  <c:v>CHSETUBAL</c:v>
                </c:pt>
                <c:pt idx="28">
                  <c:v>ULSGUARDA </c:v>
                </c:pt>
                <c:pt idx="29">
                  <c:v>ULSAM</c:v>
                </c:pt>
                <c:pt idx="30">
                  <c:v>CHBV</c:v>
                </c:pt>
                <c:pt idx="31">
                  <c:v>HEVORA</c:v>
                </c:pt>
                <c:pt idx="32">
                  <c:v>ACSS</c:v>
                </c:pt>
                <c:pt idx="33">
                  <c:v>IPST</c:v>
                </c:pt>
                <c:pt idx="34">
                  <c:v>IPO LISBOA</c:v>
                </c:pt>
                <c:pt idx="35">
                  <c:v>CHPL</c:v>
                </c:pt>
                <c:pt idx="36">
                  <c:v>CHMA</c:v>
                </c:pt>
                <c:pt idx="37">
                  <c:v>HDCANTANHEDE</c:v>
                </c:pt>
                <c:pt idx="38">
                  <c:v>IPO COIMBRA</c:v>
                </c:pt>
                <c:pt idx="39">
                  <c:v>CHUALGARVE</c:v>
                </c:pt>
                <c:pt idx="40">
                  <c:v>HMLEMOS</c:v>
                </c:pt>
                <c:pt idx="41">
                  <c:v>CHMT</c:v>
                </c:pt>
                <c:pt idx="42">
                  <c:v>HTVISEU</c:v>
                </c:pt>
                <c:pt idx="43">
                  <c:v>CHPVVC</c:v>
                </c:pt>
                <c:pt idx="44">
                  <c:v>ULSNE</c:v>
                </c:pt>
                <c:pt idx="45">
                  <c:v>CHEDV</c:v>
                </c:pt>
                <c:pt idx="46">
                  <c:v>CHSJOAO</c:v>
                </c:pt>
                <c:pt idx="47">
                  <c:v>IGPINTO</c:v>
                </c:pt>
                <c:pt idx="48">
                  <c:v>HBRAGA</c:v>
                </c:pt>
              </c:strCache>
            </c:strRef>
          </c:cat>
          <c:val>
            <c:numRef>
              <c:f>'tickets 2019entidade'!$E$4:$E$52</c:f>
              <c:numCache>
                <c:formatCode>General</c:formatCode>
                <c:ptCount val="49"/>
                <c:pt idx="0">
                  <c:v>184</c:v>
                </c:pt>
                <c:pt idx="1">
                  <c:v>173</c:v>
                </c:pt>
                <c:pt idx="2">
                  <c:v>169</c:v>
                </c:pt>
                <c:pt idx="3">
                  <c:v>163</c:v>
                </c:pt>
                <c:pt idx="4">
                  <c:v>152</c:v>
                </c:pt>
                <c:pt idx="5">
                  <c:v>150</c:v>
                </c:pt>
                <c:pt idx="6">
                  <c:v>146</c:v>
                </c:pt>
                <c:pt idx="7">
                  <c:v>146</c:v>
                </c:pt>
                <c:pt idx="8">
                  <c:v>141</c:v>
                </c:pt>
                <c:pt idx="9">
                  <c:v>125</c:v>
                </c:pt>
                <c:pt idx="10">
                  <c:v>123</c:v>
                </c:pt>
                <c:pt idx="11">
                  <c:v>119</c:v>
                </c:pt>
                <c:pt idx="12">
                  <c:v>109</c:v>
                </c:pt>
                <c:pt idx="13">
                  <c:v>102</c:v>
                </c:pt>
                <c:pt idx="14">
                  <c:v>97</c:v>
                </c:pt>
                <c:pt idx="15">
                  <c:v>93</c:v>
                </c:pt>
                <c:pt idx="16">
                  <c:v>88</c:v>
                </c:pt>
                <c:pt idx="17">
                  <c:v>86</c:v>
                </c:pt>
                <c:pt idx="18">
                  <c:v>78</c:v>
                </c:pt>
                <c:pt idx="19">
                  <c:v>76</c:v>
                </c:pt>
                <c:pt idx="20">
                  <c:v>73</c:v>
                </c:pt>
                <c:pt idx="21">
                  <c:v>73</c:v>
                </c:pt>
                <c:pt idx="22">
                  <c:v>73</c:v>
                </c:pt>
                <c:pt idx="23">
                  <c:v>72</c:v>
                </c:pt>
                <c:pt idx="24">
                  <c:v>70</c:v>
                </c:pt>
                <c:pt idx="25">
                  <c:v>68</c:v>
                </c:pt>
                <c:pt idx="26">
                  <c:v>68</c:v>
                </c:pt>
                <c:pt idx="27">
                  <c:v>67</c:v>
                </c:pt>
                <c:pt idx="28">
                  <c:v>66</c:v>
                </c:pt>
                <c:pt idx="29">
                  <c:v>65</c:v>
                </c:pt>
                <c:pt idx="30">
                  <c:v>62</c:v>
                </c:pt>
                <c:pt idx="31">
                  <c:v>58</c:v>
                </c:pt>
                <c:pt idx="32">
                  <c:v>57</c:v>
                </c:pt>
                <c:pt idx="33">
                  <c:v>57</c:v>
                </c:pt>
                <c:pt idx="34">
                  <c:v>52</c:v>
                </c:pt>
                <c:pt idx="35">
                  <c:v>51</c:v>
                </c:pt>
                <c:pt idx="36">
                  <c:v>46</c:v>
                </c:pt>
                <c:pt idx="37">
                  <c:v>46</c:v>
                </c:pt>
                <c:pt idx="38">
                  <c:v>46</c:v>
                </c:pt>
                <c:pt idx="39">
                  <c:v>44</c:v>
                </c:pt>
                <c:pt idx="40">
                  <c:v>44</c:v>
                </c:pt>
                <c:pt idx="41">
                  <c:v>43</c:v>
                </c:pt>
                <c:pt idx="42">
                  <c:v>43</c:v>
                </c:pt>
                <c:pt idx="43">
                  <c:v>40</c:v>
                </c:pt>
                <c:pt idx="44">
                  <c:v>40</c:v>
                </c:pt>
                <c:pt idx="45">
                  <c:v>37</c:v>
                </c:pt>
                <c:pt idx="46">
                  <c:v>11</c:v>
                </c:pt>
                <c:pt idx="47">
                  <c:v>3</c:v>
                </c:pt>
                <c:pt idx="4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62-49B8-8B91-78B09D516C3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97575344"/>
        <c:axId val="1097570752"/>
      </c:barChart>
      <c:catAx>
        <c:axId val="1097575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7570752"/>
        <c:crosses val="autoZero"/>
        <c:auto val="1"/>
        <c:lblAlgn val="ctr"/>
        <c:lblOffset val="100"/>
        <c:noMultiLvlLbl val="0"/>
      </c:catAx>
      <c:valAx>
        <c:axId val="10975707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7575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08080"/>
      </a:solidFill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en-US" sz="2400" b="1" dirty="0">
                <a:latin typeface="Century Gothic" panose="020B0502020202020204" pitchFamily="34" charset="0"/>
              </a:rPr>
              <a:t>Nº Tickets 2019</a:t>
            </a:r>
            <a:endParaRPr lang="en-US" sz="2400" b="0" dirty="0">
              <a:latin typeface="Century Gothic" panose="020B0502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'tickets 2019entidade'!$E$3</c:f>
              <c:strCache>
                <c:ptCount val="1"/>
                <c:pt idx="0">
                  <c:v>Nº Tickets</c:v>
                </c:pt>
              </c:strCache>
            </c:strRef>
          </c:tx>
          <c:spPr>
            <a:solidFill>
              <a:srgbClr val="0066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'tickets 2019entidade'!$D$4:$D$52</c:f>
              <c:strCache>
                <c:ptCount val="49"/>
                <c:pt idx="0">
                  <c:v>ARSNORTE</c:v>
                </c:pt>
                <c:pt idx="1">
                  <c:v>IPO PORTO</c:v>
                </c:pt>
                <c:pt idx="2">
                  <c:v>CHTMAD</c:v>
                </c:pt>
                <c:pt idx="3">
                  <c:v>CHOESTE</c:v>
                </c:pt>
                <c:pt idx="4">
                  <c:v>CHLC</c:v>
                </c:pt>
                <c:pt idx="5">
                  <c:v>ARSALGARVE</c:v>
                </c:pt>
                <c:pt idx="6">
                  <c:v>CHLO</c:v>
                </c:pt>
                <c:pt idx="7">
                  <c:v>HGO</c:v>
                </c:pt>
                <c:pt idx="8">
                  <c:v>ULNA</c:v>
                </c:pt>
                <c:pt idx="9">
                  <c:v>ARSCENTRO</c:v>
                </c:pt>
                <c:pt idx="10">
                  <c:v>HDSANTAREM</c:v>
                </c:pt>
                <c:pt idx="11">
                  <c:v>CHLEIRIA</c:v>
                </c:pt>
                <c:pt idx="12">
                  <c:v>CHTS</c:v>
                </c:pt>
                <c:pt idx="13">
                  <c:v>HOVAR</c:v>
                </c:pt>
                <c:pt idx="14">
                  <c:v>CHUPORTO</c:v>
                </c:pt>
                <c:pt idx="15">
                  <c:v>HBARCELOS</c:v>
                </c:pt>
                <c:pt idx="16">
                  <c:v>ARSALENTEJO</c:v>
                </c:pt>
                <c:pt idx="17">
                  <c:v>ULSBA</c:v>
                </c:pt>
                <c:pt idx="18">
                  <c:v>HFFOZ</c:v>
                </c:pt>
                <c:pt idx="19">
                  <c:v>CHCB</c:v>
                </c:pt>
                <c:pt idx="20">
                  <c:v>CHBM</c:v>
                </c:pt>
                <c:pt idx="21">
                  <c:v>INSA</c:v>
                </c:pt>
                <c:pt idx="22">
                  <c:v>ROVISCOPAIS</c:v>
                </c:pt>
                <c:pt idx="23">
                  <c:v>ULSCB</c:v>
                </c:pt>
                <c:pt idx="24">
                  <c:v>ULSLA</c:v>
                </c:pt>
                <c:pt idx="25">
                  <c:v>CHVNG</c:v>
                </c:pt>
                <c:pt idx="26">
                  <c:v>HOSPITALGUIMARAES</c:v>
                </c:pt>
                <c:pt idx="27">
                  <c:v>CHSETUBAL</c:v>
                </c:pt>
                <c:pt idx="28">
                  <c:v>ULSGUARDA </c:v>
                </c:pt>
                <c:pt idx="29">
                  <c:v>ULSAM</c:v>
                </c:pt>
                <c:pt idx="30">
                  <c:v>CHBV</c:v>
                </c:pt>
                <c:pt idx="31">
                  <c:v>HEVORA</c:v>
                </c:pt>
                <c:pt idx="32">
                  <c:v>ACSS</c:v>
                </c:pt>
                <c:pt idx="33">
                  <c:v>IPST</c:v>
                </c:pt>
                <c:pt idx="34">
                  <c:v>IPO LISBOA</c:v>
                </c:pt>
                <c:pt idx="35">
                  <c:v>CHPL</c:v>
                </c:pt>
                <c:pt idx="36">
                  <c:v>CHMA</c:v>
                </c:pt>
                <c:pt idx="37">
                  <c:v>HDCANTANHEDE</c:v>
                </c:pt>
                <c:pt idx="38">
                  <c:v>IPO COIMBRA</c:v>
                </c:pt>
                <c:pt idx="39">
                  <c:v>CHUALGARVE</c:v>
                </c:pt>
                <c:pt idx="40">
                  <c:v>HMLEMOS</c:v>
                </c:pt>
                <c:pt idx="41">
                  <c:v>CHMT</c:v>
                </c:pt>
                <c:pt idx="42">
                  <c:v>HTVISEU</c:v>
                </c:pt>
                <c:pt idx="43">
                  <c:v>CHPVVC</c:v>
                </c:pt>
                <c:pt idx="44">
                  <c:v>ULSNE</c:v>
                </c:pt>
                <c:pt idx="45">
                  <c:v>CHEDV</c:v>
                </c:pt>
                <c:pt idx="46">
                  <c:v>CHSJOAO</c:v>
                </c:pt>
                <c:pt idx="47">
                  <c:v>IGPINTO</c:v>
                </c:pt>
                <c:pt idx="48">
                  <c:v>HBRAGA</c:v>
                </c:pt>
              </c:strCache>
            </c:strRef>
          </c:cat>
          <c:val>
            <c:numRef>
              <c:f>'tickets 2019entidade'!$E$4:$E$52</c:f>
              <c:numCache>
                <c:formatCode>General</c:formatCode>
                <c:ptCount val="49"/>
                <c:pt idx="0">
                  <c:v>184</c:v>
                </c:pt>
                <c:pt idx="1">
                  <c:v>173</c:v>
                </c:pt>
                <c:pt idx="2">
                  <c:v>169</c:v>
                </c:pt>
                <c:pt idx="3">
                  <c:v>163</c:v>
                </c:pt>
                <c:pt idx="4">
                  <c:v>152</c:v>
                </c:pt>
                <c:pt idx="5">
                  <c:v>150</c:v>
                </c:pt>
                <c:pt idx="6">
                  <c:v>146</c:v>
                </c:pt>
                <c:pt idx="7">
                  <c:v>146</c:v>
                </c:pt>
                <c:pt idx="8">
                  <c:v>141</c:v>
                </c:pt>
                <c:pt idx="9">
                  <c:v>125</c:v>
                </c:pt>
                <c:pt idx="10">
                  <c:v>123</c:v>
                </c:pt>
                <c:pt idx="11">
                  <c:v>119</c:v>
                </c:pt>
                <c:pt idx="12">
                  <c:v>109</c:v>
                </c:pt>
                <c:pt idx="13">
                  <c:v>102</c:v>
                </c:pt>
                <c:pt idx="14">
                  <c:v>97</c:v>
                </c:pt>
                <c:pt idx="15">
                  <c:v>93</c:v>
                </c:pt>
                <c:pt idx="16">
                  <c:v>88</c:v>
                </c:pt>
                <c:pt idx="17">
                  <c:v>86</c:v>
                </c:pt>
                <c:pt idx="18">
                  <c:v>78</c:v>
                </c:pt>
                <c:pt idx="19">
                  <c:v>76</c:v>
                </c:pt>
                <c:pt idx="20">
                  <c:v>73</c:v>
                </c:pt>
                <c:pt idx="21">
                  <c:v>73</c:v>
                </c:pt>
                <c:pt idx="22">
                  <c:v>73</c:v>
                </c:pt>
                <c:pt idx="23">
                  <c:v>72</c:v>
                </c:pt>
                <c:pt idx="24">
                  <c:v>70</c:v>
                </c:pt>
                <c:pt idx="25">
                  <c:v>68</c:v>
                </c:pt>
                <c:pt idx="26">
                  <c:v>68</c:v>
                </c:pt>
                <c:pt idx="27">
                  <c:v>67</c:v>
                </c:pt>
                <c:pt idx="28">
                  <c:v>66</c:v>
                </c:pt>
                <c:pt idx="29">
                  <c:v>65</c:v>
                </c:pt>
                <c:pt idx="30">
                  <c:v>62</c:v>
                </c:pt>
                <c:pt idx="31">
                  <c:v>58</c:v>
                </c:pt>
                <c:pt idx="32">
                  <c:v>57</c:v>
                </c:pt>
                <c:pt idx="33">
                  <c:v>57</c:v>
                </c:pt>
                <c:pt idx="34">
                  <c:v>52</c:v>
                </c:pt>
                <c:pt idx="35">
                  <c:v>51</c:v>
                </c:pt>
                <c:pt idx="36">
                  <c:v>46</c:v>
                </c:pt>
                <c:pt idx="37">
                  <c:v>46</c:v>
                </c:pt>
                <c:pt idx="38">
                  <c:v>46</c:v>
                </c:pt>
                <c:pt idx="39">
                  <c:v>44</c:v>
                </c:pt>
                <c:pt idx="40">
                  <c:v>44</c:v>
                </c:pt>
                <c:pt idx="41">
                  <c:v>43</c:v>
                </c:pt>
                <c:pt idx="42">
                  <c:v>43</c:v>
                </c:pt>
                <c:pt idx="43">
                  <c:v>40</c:v>
                </c:pt>
                <c:pt idx="44">
                  <c:v>40</c:v>
                </c:pt>
                <c:pt idx="45">
                  <c:v>37</c:v>
                </c:pt>
                <c:pt idx="46">
                  <c:v>11</c:v>
                </c:pt>
                <c:pt idx="47">
                  <c:v>3</c:v>
                </c:pt>
                <c:pt idx="4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6A-4E06-812D-C536E0F89FC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97575344"/>
        <c:axId val="1097570752"/>
      </c:barChart>
      <c:catAx>
        <c:axId val="1097575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7570752"/>
        <c:crosses val="autoZero"/>
        <c:auto val="1"/>
        <c:lblAlgn val="ctr"/>
        <c:lblOffset val="100"/>
        <c:noMultiLvlLbl val="0"/>
      </c:catAx>
      <c:valAx>
        <c:axId val="10975707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97575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08080"/>
      </a:solidFill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F7C81E-6CC6-4EE6-A7B4-79E2C2D6CFF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A9D6983C-A3CB-445F-818A-B98ECE110041}">
      <dgm:prSet phldrT="[Texto]" phldr="1"/>
      <dgm:spPr/>
      <dgm:t>
        <a:bodyPr/>
        <a:lstStyle/>
        <a:p>
          <a:endParaRPr lang="pt-PT" dirty="0">
            <a:solidFill>
              <a:schemeClr val="bg1"/>
            </a:solidFill>
          </a:endParaRPr>
        </a:p>
      </dgm:t>
    </dgm:pt>
    <dgm:pt modelId="{EEA9FFED-E63C-404C-A73A-6A3A0D79045D}" type="sibTrans" cxnId="{BF7F2A9B-F224-465F-BFF3-4F6AC9FF48E5}">
      <dgm:prSet/>
      <dgm:spPr/>
      <dgm:t>
        <a:bodyPr/>
        <a:lstStyle/>
        <a:p>
          <a:endParaRPr lang="pt-PT"/>
        </a:p>
      </dgm:t>
    </dgm:pt>
    <dgm:pt modelId="{92768579-AC66-425A-870E-6064F00FB65A}" type="parTrans" cxnId="{BF7F2A9B-F224-465F-BFF3-4F6AC9FF48E5}">
      <dgm:prSet/>
      <dgm:spPr/>
      <dgm:t>
        <a:bodyPr/>
        <a:lstStyle/>
        <a:p>
          <a:endParaRPr lang="pt-PT"/>
        </a:p>
      </dgm:t>
    </dgm:pt>
    <dgm:pt modelId="{507B2D7D-0394-4AB8-892D-8F40F00E0B9A}" type="pres">
      <dgm:prSet presAssocID="{8DF7C81E-6CC6-4EE6-A7B4-79E2C2D6CFF2}" presName="Name0" presStyleCnt="0">
        <dgm:presLayoutVars>
          <dgm:chMax val="7"/>
          <dgm:chPref val="5"/>
        </dgm:presLayoutVars>
      </dgm:prSet>
      <dgm:spPr/>
    </dgm:pt>
    <dgm:pt modelId="{8AF7DC30-99D2-47DB-B8F1-18FD5E93FD08}" type="pres">
      <dgm:prSet presAssocID="{8DF7C81E-6CC6-4EE6-A7B4-79E2C2D6CFF2}" presName="arrowNode" presStyleLbl="node1" presStyleIdx="0" presStyleCnt="1"/>
      <dgm:spPr>
        <a:solidFill>
          <a:srgbClr val="008080"/>
        </a:solidFill>
        <a:ln>
          <a:solidFill>
            <a:srgbClr val="008080"/>
          </a:solidFill>
        </a:ln>
      </dgm:spPr>
    </dgm:pt>
    <dgm:pt modelId="{FAB08BEC-7D23-48C1-B083-A7CFA45AA794}" type="pres">
      <dgm:prSet presAssocID="{A9D6983C-A3CB-445F-818A-B98ECE110041}" presName="txNode1" presStyleLbl="revTx" presStyleIdx="0" presStyleCnt="1">
        <dgm:presLayoutVars>
          <dgm:bulletEnabled val="1"/>
        </dgm:presLayoutVars>
      </dgm:prSet>
      <dgm:spPr/>
    </dgm:pt>
  </dgm:ptLst>
  <dgm:cxnLst>
    <dgm:cxn modelId="{6D010D64-9D43-4723-8C35-99A12DAA61E7}" type="presOf" srcId="{8DF7C81E-6CC6-4EE6-A7B4-79E2C2D6CFF2}" destId="{507B2D7D-0394-4AB8-892D-8F40F00E0B9A}" srcOrd="0" destOrd="0" presId="urn:microsoft.com/office/officeart/2009/3/layout/DescendingProcess"/>
    <dgm:cxn modelId="{BF7F2A9B-F224-465F-BFF3-4F6AC9FF48E5}" srcId="{8DF7C81E-6CC6-4EE6-A7B4-79E2C2D6CFF2}" destId="{A9D6983C-A3CB-445F-818A-B98ECE110041}" srcOrd="0" destOrd="0" parTransId="{92768579-AC66-425A-870E-6064F00FB65A}" sibTransId="{EEA9FFED-E63C-404C-A73A-6A3A0D79045D}"/>
    <dgm:cxn modelId="{09BD4DEA-15EF-4478-957C-3E1D53A9142A}" type="presOf" srcId="{A9D6983C-A3CB-445F-818A-B98ECE110041}" destId="{FAB08BEC-7D23-48C1-B083-A7CFA45AA794}" srcOrd="0" destOrd="0" presId="urn:microsoft.com/office/officeart/2009/3/layout/DescendingProcess"/>
    <dgm:cxn modelId="{11CC6EBC-3E49-4347-A2CD-3201DD77618E}" type="presParOf" srcId="{507B2D7D-0394-4AB8-892D-8F40F00E0B9A}" destId="{8AF7DC30-99D2-47DB-B8F1-18FD5E93FD08}" srcOrd="0" destOrd="0" presId="urn:microsoft.com/office/officeart/2009/3/layout/DescendingProcess"/>
    <dgm:cxn modelId="{916189DE-EEDF-4048-8700-7A8AD3AE1A18}" type="presParOf" srcId="{507B2D7D-0394-4AB8-892D-8F40F00E0B9A}" destId="{FAB08BEC-7D23-48C1-B083-A7CFA45AA794}" srcOrd="1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F7DC30-99D2-47DB-B8F1-18FD5E93FD08}">
      <dsp:nvSpPr>
        <dsp:cNvPr id="0" name=""/>
        <dsp:cNvSpPr/>
      </dsp:nvSpPr>
      <dsp:spPr>
        <a:xfrm rot="4396374">
          <a:off x="835952" y="291234"/>
          <a:ext cx="1263421" cy="881078"/>
        </a:xfrm>
        <a:prstGeom prst="swooshArrow">
          <a:avLst>
            <a:gd name="adj1" fmla="val 16310"/>
            <a:gd name="adj2" fmla="val 31370"/>
          </a:avLst>
        </a:prstGeom>
        <a:solidFill>
          <a:srgbClr val="008080"/>
        </a:solidFill>
        <a:ln w="25400" cap="flat" cmpd="sng" algn="ctr">
          <a:solidFill>
            <a:srgbClr val="00808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08BEC-7D23-48C1-B083-A7CFA45AA794}">
      <dsp:nvSpPr>
        <dsp:cNvPr id="0" name=""/>
        <dsp:cNvSpPr/>
      </dsp:nvSpPr>
      <dsp:spPr>
        <a:xfrm>
          <a:off x="751256" y="0"/>
          <a:ext cx="595664" cy="234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 dirty="0">
            <a:solidFill>
              <a:schemeClr val="bg1"/>
            </a:solidFill>
          </a:endParaRPr>
        </a:p>
      </dsp:txBody>
      <dsp:txXfrm>
        <a:off x="751256" y="0"/>
        <a:ext cx="595664" cy="2341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3495" cy="502676"/>
          </a:xfrm>
          <a:prstGeom prst="rect">
            <a:avLst/>
          </a:prstGeom>
        </p:spPr>
        <p:txBody>
          <a:bodyPr vert="horz" lIns="96588" tIns="48294" rIns="96588" bIns="48294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99900" y="0"/>
            <a:ext cx="2983495" cy="502676"/>
          </a:xfrm>
          <a:prstGeom prst="rect">
            <a:avLst/>
          </a:prstGeom>
        </p:spPr>
        <p:txBody>
          <a:bodyPr vert="horz" lIns="96588" tIns="48294" rIns="96588" bIns="48294" rtlCol="0"/>
          <a:lstStyle>
            <a:lvl1pPr algn="r">
              <a:defRPr sz="1300"/>
            </a:lvl1pPr>
          </a:lstStyle>
          <a:p>
            <a:fld id="{140F582A-DFF4-4C7B-BA1C-FBE53DF238DD}" type="datetime1">
              <a:rPr lang="pt-PT" smtClean="0"/>
              <a:t>14/10/2019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9516039"/>
            <a:ext cx="2983495" cy="502674"/>
          </a:xfrm>
          <a:prstGeom prst="rect">
            <a:avLst/>
          </a:prstGeom>
        </p:spPr>
        <p:txBody>
          <a:bodyPr vert="horz" lIns="96588" tIns="48294" rIns="96588" bIns="48294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99900" y="9516039"/>
            <a:ext cx="2983495" cy="502674"/>
          </a:xfrm>
          <a:prstGeom prst="rect">
            <a:avLst/>
          </a:prstGeom>
        </p:spPr>
        <p:txBody>
          <a:bodyPr vert="horz" lIns="96588" tIns="48294" rIns="96588" bIns="48294" rtlCol="0" anchor="b"/>
          <a:lstStyle>
            <a:lvl1pPr algn="r">
              <a:defRPr sz="1300"/>
            </a:lvl1pPr>
          </a:lstStyle>
          <a:p>
            <a:fld id="{1DCEF0EC-812B-44E5-BA23-BAE3C8F9DC6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4939975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3495" cy="500936"/>
          </a:xfrm>
          <a:prstGeom prst="rect">
            <a:avLst/>
          </a:prstGeom>
        </p:spPr>
        <p:txBody>
          <a:bodyPr vert="horz" lIns="96588" tIns="48294" rIns="96588" bIns="48294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9900" y="0"/>
            <a:ext cx="2983495" cy="500936"/>
          </a:xfrm>
          <a:prstGeom prst="rect">
            <a:avLst/>
          </a:prstGeom>
        </p:spPr>
        <p:txBody>
          <a:bodyPr vert="horz" lIns="96588" tIns="48294" rIns="96588" bIns="48294" rtlCol="0"/>
          <a:lstStyle>
            <a:lvl1pPr algn="r">
              <a:defRPr sz="1300"/>
            </a:lvl1pPr>
          </a:lstStyle>
          <a:p>
            <a:fld id="{EFE6DDC2-445E-4981-A29A-03AA483F74DA}" type="datetime1">
              <a:rPr lang="pt-PT" smtClean="0"/>
              <a:t>14/10/2019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6625" y="750888"/>
            <a:ext cx="5011738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588" tIns="48294" rIns="96588" bIns="48294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499" y="4758889"/>
            <a:ext cx="5507990" cy="4508421"/>
          </a:xfrm>
          <a:prstGeom prst="rect">
            <a:avLst/>
          </a:prstGeom>
        </p:spPr>
        <p:txBody>
          <a:bodyPr vert="horz" lIns="96588" tIns="48294" rIns="96588" bIns="4829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6038"/>
            <a:ext cx="2983495" cy="500936"/>
          </a:xfrm>
          <a:prstGeom prst="rect">
            <a:avLst/>
          </a:prstGeom>
        </p:spPr>
        <p:txBody>
          <a:bodyPr vert="horz" lIns="96588" tIns="48294" rIns="96588" bIns="48294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9900" y="9516038"/>
            <a:ext cx="2983495" cy="500936"/>
          </a:xfrm>
          <a:prstGeom prst="rect">
            <a:avLst/>
          </a:prstGeom>
        </p:spPr>
        <p:txBody>
          <a:bodyPr vert="horz" lIns="96588" tIns="48294" rIns="96588" bIns="48294" rtlCol="0" anchor="b"/>
          <a:lstStyle>
            <a:lvl1pPr algn="r">
              <a:defRPr sz="1300"/>
            </a:lvl1pPr>
          </a:lstStyle>
          <a:p>
            <a:fld id="{2438A0BE-138E-4BD3-B298-98861AFF4D48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9955770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936625" y="750888"/>
            <a:ext cx="5011738" cy="3757612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97A1565-69C3-4442-8022-B97DB99F8DA5}" type="datetime1">
              <a:rPr lang="pt-PT" smtClean="0"/>
              <a:t>14/10/2019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5084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6"/>
          <p:cNvSpPr txBox="1">
            <a:spLocks/>
          </p:cNvSpPr>
          <p:nvPr userDrawn="1"/>
        </p:nvSpPr>
        <p:spPr>
          <a:xfrm>
            <a:off x="8100392" y="6453336"/>
            <a:ext cx="724059" cy="360000"/>
          </a:xfrm>
          <a:prstGeom prst="rect">
            <a:avLst/>
          </a:prstGeom>
        </p:spPr>
        <p:txBody>
          <a:bodyPr/>
          <a:lstStyle>
            <a:defPPr>
              <a:defRPr lang="pt-PT"/>
            </a:defPPr>
            <a:lvl1pPr marL="0" algn="l" defTabSz="914400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D94BD8-1311-428D-BF7A-FCCADBCF2ACD}" type="datetime1">
              <a:rPr lang="pt-PT" sz="600" smtClean="0">
                <a:solidFill>
                  <a:schemeClr val="bg1"/>
                </a:solidFill>
              </a:rPr>
              <a:pPr/>
              <a:t>14/10/2019</a:t>
            </a:fld>
            <a:endParaRPr lang="pt-PT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151012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ulo_Mais_conteu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594853" y="1597942"/>
            <a:ext cx="8210550" cy="4351338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557213" indent="-214313">
              <a:buFont typeface="Arial" panose="020B0604020202020204" pitchFamily="34" charset="0"/>
              <a:buChar char="•"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 marL="857250" indent="-171450">
              <a:buFont typeface="Arial" panose="020B0604020202020204" pitchFamily="34" charset="0"/>
              <a:buChar char="•"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 marL="1200150" indent="-171450">
              <a:buFont typeface="Arial" panose="020B0604020202020204" pitchFamily="34" charset="0"/>
              <a:buChar char="•"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 marL="1543050" indent="-171450">
              <a:buFont typeface="Arial" panose="020B0604020202020204" pitchFamily="34" charset="0"/>
              <a:buChar char="•"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cxnSp>
        <p:nvCxnSpPr>
          <p:cNvPr id="11" name="Conexão reta 10"/>
          <p:cNvCxnSpPr/>
          <p:nvPr userDrawn="1"/>
        </p:nvCxnSpPr>
        <p:spPr>
          <a:xfrm>
            <a:off x="457200" y="6237312"/>
            <a:ext cx="8229600" cy="0"/>
          </a:xfrm>
          <a:prstGeom prst="line">
            <a:avLst/>
          </a:prstGeom>
          <a:ln w="6350" cap="rnd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594853" y="946337"/>
            <a:ext cx="8210551" cy="399579"/>
          </a:xfrm>
          <a:prstGeom prst="rect">
            <a:avLst/>
          </a:prstGeom>
        </p:spPr>
        <p:txBody>
          <a:bodyPr/>
          <a:lstStyle>
            <a:lvl1pPr>
              <a:defRPr sz="15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pt-PT" dirty="0"/>
              <a:t>Clique para editar o estilo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9634" y="6453336"/>
            <a:ext cx="7056784" cy="360000"/>
          </a:xfrm>
          <a:prstGeom prst="rect">
            <a:avLst/>
          </a:prstGeom>
        </p:spPr>
        <p:txBody>
          <a:bodyPr/>
          <a:lstStyle>
            <a:lvl1pPr>
              <a:defRPr sz="675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 dirty="0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16" name="Date Placeholder 6"/>
          <p:cNvSpPr>
            <a:spLocks noGrp="1"/>
          </p:cNvSpPr>
          <p:nvPr>
            <p:ph type="dt" sz="half" idx="10"/>
          </p:nvPr>
        </p:nvSpPr>
        <p:spPr>
          <a:xfrm>
            <a:off x="409486" y="6453336"/>
            <a:ext cx="850148" cy="360000"/>
          </a:xfrm>
          <a:prstGeom prst="rect">
            <a:avLst/>
          </a:prstGeom>
        </p:spPr>
        <p:txBody>
          <a:bodyPr/>
          <a:lstStyle>
            <a:lvl1pPr algn="l">
              <a:defRPr sz="675" b="0" i="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5215" y="6453336"/>
            <a:ext cx="398049" cy="360000"/>
          </a:xfrm>
          <a:prstGeom prst="rect">
            <a:avLst/>
          </a:prstGeom>
        </p:spPr>
        <p:txBody>
          <a:bodyPr/>
          <a:lstStyle>
            <a:lvl1pPr algn="r">
              <a:defRPr sz="675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2541492B-3C9D-4956-BFFA-91BD210BDEFF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51339973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ulo_dois conteu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628650" y="1597942"/>
            <a:ext cx="3867150" cy="4351338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557213" indent="-214313">
              <a:buFont typeface="Arial" panose="020B0604020202020204" pitchFamily="34" charset="0"/>
              <a:buChar char="•"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 marL="857250" indent="-171450">
              <a:buFont typeface="Arial" panose="020B0604020202020204" pitchFamily="34" charset="0"/>
              <a:buChar char="•"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 marL="1200150" indent="-171450">
              <a:buFont typeface="Arial" panose="020B0604020202020204" pitchFamily="34" charset="0"/>
              <a:buChar char="•"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 marL="1543050" indent="-171450">
              <a:buFont typeface="Arial" panose="020B0604020202020204" pitchFamily="34" charset="0"/>
              <a:buChar char="•"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0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597942"/>
            <a:ext cx="3867150" cy="4351338"/>
          </a:xfrm>
          <a:prstGeom prst="rect">
            <a:avLst/>
          </a:prstGeo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557213" indent="-214313">
              <a:buFont typeface="Arial" panose="020B0604020202020204" pitchFamily="34" charset="0"/>
              <a:buChar char="•"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 marL="857250" indent="-171450">
              <a:buFont typeface="Arial" panose="020B0604020202020204" pitchFamily="34" charset="0"/>
              <a:buChar char="•"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 marL="1200150" indent="-171450">
              <a:buFont typeface="Arial" panose="020B0604020202020204" pitchFamily="34" charset="0"/>
              <a:buChar char="•"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 marL="1543050" indent="-171450">
              <a:buFont typeface="Arial" panose="020B0604020202020204" pitchFamily="34" charset="0"/>
              <a:buChar char="•"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cxnSp>
        <p:nvCxnSpPr>
          <p:cNvPr id="11" name="Conexão reta 10"/>
          <p:cNvCxnSpPr/>
          <p:nvPr userDrawn="1"/>
        </p:nvCxnSpPr>
        <p:spPr>
          <a:xfrm>
            <a:off x="457200" y="6237312"/>
            <a:ext cx="8229600" cy="0"/>
          </a:xfrm>
          <a:prstGeom prst="line">
            <a:avLst/>
          </a:prstGeom>
          <a:ln w="6350" cap="rnd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594853" y="946337"/>
            <a:ext cx="8210551" cy="399579"/>
          </a:xfrm>
          <a:prstGeom prst="rect">
            <a:avLst/>
          </a:prstGeom>
        </p:spPr>
        <p:txBody>
          <a:bodyPr/>
          <a:lstStyle>
            <a:lvl1pPr>
              <a:defRPr sz="15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pt-PT" dirty="0"/>
              <a:t>Clique para editar o estilo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9634" y="6453336"/>
            <a:ext cx="7056784" cy="360000"/>
          </a:xfrm>
          <a:prstGeom prst="rect">
            <a:avLst/>
          </a:prstGeom>
        </p:spPr>
        <p:txBody>
          <a:bodyPr/>
          <a:lstStyle>
            <a:lvl1pPr>
              <a:defRPr sz="675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 dirty="0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409486" y="6453336"/>
            <a:ext cx="850148" cy="360000"/>
          </a:xfrm>
          <a:prstGeom prst="rect">
            <a:avLst/>
          </a:prstGeom>
        </p:spPr>
        <p:txBody>
          <a:bodyPr/>
          <a:lstStyle>
            <a:lvl1pPr algn="l">
              <a:defRPr sz="675" b="0" i="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5215" y="6453336"/>
            <a:ext cx="398049" cy="360000"/>
          </a:xfrm>
          <a:prstGeom prst="rect">
            <a:avLst/>
          </a:prstGeom>
        </p:spPr>
        <p:txBody>
          <a:bodyPr/>
          <a:lstStyle>
            <a:lvl1pPr algn="r">
              <a:defRPr sz="675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2541492B-3C9D-4956-BFFA-91BD210BDEFF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16881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ulo_dois conteu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30239" y="1681165"/>
            <a:ext cx="3868737" cy="30767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05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PT" dirty="0"/>
              <a:t>Clique para editar os estilos</a:t>
            </a:r>
          </a:p>
        </p:txBody>
      </p:sp>
      <p:sp>
        <p:nvSpPr>
          <p:cNvPr id="13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30239" y="2060849"/>
            <a:ext cx="3868737" cy="396044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6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5"/>
            <a:ext cx="3887788" cy="30767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05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7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29150" y="2060849"/>
            <a:ext cx="3887788" cy="3960441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cxnSp>
        <p:nvCxnSpPr>
          <p:cNvPr id="18" name="Conexão reta 17"/>
          <p:cNvCxnSpPr/>
          <p:nvPr userDrawn="1"/>
        </p:nvCxnSpPr>
        <p:spPr>
          <a:xfrm>
            <a:off x="457200" y="6237312"/>
            <a:ext cx="8229600" cy="0"/>
          </a:xfrm>
          <a:prstGeom prst="line">
            <a:avLst/>
          </a:prstGeom>
          <a:ln w="6350" cap="rnd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594853" y="946337"/>
            <a:ext cx="8210551" cy="399579"/>
          </a:xfrm>
          <a:prstGeom prst="rect">
            <a:avLst/>
          </a:prstGeom>
        </p:spPr>
        <p:txBody>
          <a:bodyPr/>
          <a:lstStyle>
            <a:lvl1pPr>
              <a:defRPr sz="15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pt-PT" dirty="0"/>
              <a:t>Clique para editar o estilo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9634" y="6453336"/>
            <a:ext cx="7056784" cy="360000"/>
          </a:xfrm>
          <a:prstGeom prst="rect">
            <a:avLst/>
          </a:prstGeom>
        </p:spPr>
        <p:txBody>
          <a:bodyPr/>
          <a:lstStyle>
            <a:lvl1pPr>
              <a:defRPr sz="675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 dirty="0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20" name="Date Placeholder 6"/>
          <p:cNvSpPr>
            <a:spLocks noGrp="1"/>
          </p:cNvSpPr>
          <p:nvPr>
            <p:ph type="dt" sz="half" idx="10"/>
          </p:nvPr>
        </p:nvSpPr>
        <p:spPr>
          <a:xfrm>
            <a:off x="409486" y="6453336"/>
            <a:ext cx="850148" cy="360000"/>
          </a:xfrm>
          <a:prstGeom prst="rect">
            <a:avLst/>
          </a:prstGeom>
        </p:spPr>
        <p:txBody>
          <a:bodyPr/>
          <a:lstStyle>
            <a:lvl1pPr algn="l">
              <a:defRPr sz="675" b="0" i="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5215" y="6453336"/>
            <a:ext cx="398049" cy="360000"/>
          </a:xfrm>
          <a:prstGeom prst="rect">
            <a:avLst/>
          </a:prstGeom>
        </p:spPr>
        <p:txBody>
          <a:bodyPr/>
          <a:lstStyle>
            <a:lvl1pPr algn="r">
              <a:defRPr sz="675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2541492B-3C9D-4956-BFFA-91BD210BDEFF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12387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xão reta 7"/>
          <p:cNvCxnSpPr/>
          <p:nvPr userDrawn="1"/>
        </p:nvCxnSpPr>
        <p:spPr>
          <a:xfrm>
            <a:off x="457200" y="6237312"/>
            <a:ext cx="8229600" cy="0"/>
          </a:xfrm>
          <a:prstGeom prst="line">
            <a:avLst/>
          </a:prstGeom>
          <a:ln w="6350" cap="rnd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9634" y="6453336"/>
            <a:ext cx="7056784" cy="360000"/>
          </a:xfrm>
          <a:prstGeom prst="rect">
            <a:avLst/>
          </a:prstGeom>
        </p:spPr>
        <p:txBody>
          <a:bodyPr/>
          <a:lstStyle>
            <a:lvl1pPr>
              <a:defRPr sz="675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 dirty="0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>
          <a:xfrm>
            <a:off x="409486" y="6453336"/>
            <a:ext cx="850148" cy="360000"/>
          </a:xfrm>
          <a:prstGeom prst="rect">
            <a:avLst/>
          </a:prstGeom>
        </p:spPr>
        <p:txBody>
          <a:bodyPr/>
          <a:lstStyle>
            <a:lvl1pPr algn="l">
              <a:defRPr sz="675" b="0" i="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5215" y="6453336"/>
            <a:ext cx="398049" cy="360000"/>
          </a:xfrm>
          <a:prstGeom prst="rect">
            <a:avLst/>
          </a:prstGeom>
        </p:spPr>
        <p:txBody>
          <a:bodyPr/>
          <a:lstStyle>
            <a:lvl1pPr algn="r">
              <a:defRPr sz="675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2541492B-3C9D-4956-BFFA-91BD210BDEFF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21060347"/>
      </p:ext>
    </p:extLst>
  </p:cSld>
  <p:clrMapOvr>
    <a:masterClrMapping/>
  </p:clrMapOvr>
  <p:hf hdr="0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xão reta 7"/>
          <p:cNvCxnSpPr/>
          <p:nvPr userDrawn="1"/>
        </p:nvCxnSpPr>
        <p:spPr>
          <a:xfrm>
            <a:off x="457200" y="6237312"/>
            <a:ext cx="8229600" cy="0"/>
          </a:xfrm>
          <a:prstGeom prst="line">
            <a:avLst/>
          </a:prstGeom>
          <a:ln w="6350" cap="rnd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9634" y="6453336"/>
            <a:ext cx="7056784" cy="360000"/>
          </a:xfrm>
          <a:prstGeom prst="rect">
            <a:avLst/>
          </a:prstGeom>
        </p:spPr>
        <p:txBody>
          <a:bodyPr/>
          <a:lstStyle>
            <a:lvl1pPr>
              <a:defRPr sz="675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 dirty="0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10"/>
          </p:nvPr>
        </p:nvSpPr>
        <p:spPr>
          <a:xfrm>
            <a:off x="409486" y="6453336"/>
            <a:ext cx="850148" cy="360000"/>
          </a:xfrm>
          <a:prstGeom prst="rect">
            <a:avLst/>
          </a:prstGeom>
        </p:spPr>
        <p:txBody>
          <a:bodyPr/>
          <a:lstStyle>
            <a:lvl1pPr algn="l">
              <a:defRPr sz="675" b="0" i="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5215" y="6453336"/>
            <a:ext cx="398049" cy="360000"/>
          </a:xfrm>
          <a:prstGeom prst="rect">
            <a:avLst/>
          </a:prstGeom>
        </p:spPr>
        <p:txBody>
          <a:bodyPr/>
          <a:lstStyle>
            <a:lvl1pPr algn="r">
              <a:defRPr sz="675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2541492B-3C9D-4956-BFFA-91BD210BDEFF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11711927"/>
      </p:ext>
    </p:extLst>
  </p:cSld>
  <p:clrMapOvr>
    <a:masterClrMapping/>
  </p:clrMapOvr>
  <p:hf sldNum="0" hdr="0" ftr="0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1232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811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3" r:id="rId2"/>
    <p:sldLayoutId id="2147483671" r:id="rId3"/>
    <p:sldLayoutId id="2147483669" r:id="rId4"/>
    <p:sldLayoutId id="2147483655" r:id="rId5"/>
    <p:sldLayoutId id="2147483674" r:id="rId6"/>
    <p:sldLayoutId id="2147483670" r:id="rId7"/>
  </p:sldLayoutIdLst>
  <p:hf hdr="0"/>
  <p:txStyles>
    <p:titleStyle>
      <a:lvl1pPr algn="l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0.png"/><Relationship Id="rId5" Type="http://schemas.openxmlformats.org/officeDocument/2006/relationships/image" Target="../media/image25.png"/><Relationship Id="rId4" Type="http://schemas.microsoft.com/office/2017/06/relationships/model3d" Target="../media/model3d1.glb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6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5.png"/><Relationship Id="rId4" Type="http://schemas.openxmlformats.org/officeDocument/2006/relationships/diagramData" Target="../diagrams/data1.xml"/><Relationship Id="rId9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10" Type="http://schemas.openxmlformats.org/officeDocument/2006/relationships/image" Target="../media/image6.png"/><Relationship Id="rId4" Type="http://schemas.openxmlformats.org/officeDocument/2006/relationships/image" Target="../media/image53.png"/><Relationship Id="rId9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FF8777C-5281-4A8A-A31C-A3EFFA6BF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17D700B-5D43-4251-88F4-BE479A783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423A76F-39FB-4EFC-B858-829634FAA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1</a:t>
            </a:fld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6B2503F-9CAC-41A6-A40D-B2D8DBEC32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65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80DE690-5000-48BD-90E0-B2F869E28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DF4F756-D1E0-45F6-A59B-0C8EEFE8A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D7D3173-61CE-438C-8AA7-4CBA9F69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10</a:t>
            </a:fld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80CC0F3-7303-4679-B212-9A4DBDAE4B7A}"/>
              </a:ext>
            </a:extLst>
          </p:cNvPr>
          <p:cNvSpPr txBox="1"/>
          <p:nvPr/>
        </p:nvSpPr>
        <p:spPr>
          <a:xfrm>
            <a:off x="1757870" y="2641680"/>
            <a:ext cx="2851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COMUNICAÇÃO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748186A-9B0D-4693-AE16-218543B70CB7}"/>
              </a:ext>
            </a:extLst>
          </p:cNvPr>
          <p:cNvSpPr txBox="1"/>
          <p:nvPr/>
        </p:nvSpPr>
        <p:spPr>
          <a:xfrm>
            <a:off x="5651959" y="2641680"/>
            <a:ext cx="245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pt-PT" sz="2400" dirty="0">
                <a:solidFill>
                  <a:schemeClr val="bg1">
                    <a:lumMod val="85000"/>
                  </a:schemeClr>
                </a:solidFill>
                <a:effectLst/>
              </a:rPr>
              <a:t>OPERAÇÃO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F637E79-17E0-47C8-921A-CAFBB4A0DA02}"/>
              </a:ext>
            </a:extLst>
          </p:cNvPr>
          <p:cNvSpPr txBox="1"/>
          <p:nvPr/>
        </p:nvSpPr>
        <p:spPr>
          <a:xfrm>
            <a:off x="1757870" y="3888806"/>
            <a:ext cx="2216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pt-PT" sz="2400" dirty="0">
                <a:solidFill>
                  <a:schemeClr val="bg1">
                    <a:lumMod val="85000"/>
                  </a:schemeClr>
                </a:solidFill>
                <a:effectLst/>
              </a:rPr>
              <a:t>REPORTING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0E1C469-628C-4B1D-9B54-2A17498A5927}"/>
              </a:ext>
            </a:extLst>
          </p:cNvPr>
          <p:cNvSpPr txBox="1"/>
          <p:nvPr/>
        </p:nvSpPr>
        <p:spPr>
          <a:xfrm>
            <a:off x="5721502" y="3908521"/>
            <a:ext cx="2594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pt-PT" sz="2400" dirty="0">
                <a:solidFill>
                  <a:schemeClr val="bg1">
                    <a:lumMod val="85000"/>
                  </a:schemeClr>
                </a:solidFill>
                <a:effectLst/>
              </a:rPr>
              <a:t>ORGANIZAÇÃO</a:t>
            </a:r>
          </a:p>
        </p:txBody>
      </p: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DE169840-312D-4473-9FCF-5D5D9E45BBDF}"/>
              </a:ext>
            </a:extLst>
          </p:cNvPr>
          <p:cNvCxnSpPr/>
          <p:nvPr/>
        </p:nvCxnSpPr>
        <p:spPr>
          <a:xfrm>
            <a:off x="2033718" y="3080261"/>
            <a:ext cx="2754306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31">
            <a:extLst>
              <a:ext uri="{FF2B5EF4-FFF2-40B4-BE49-F238E27FC236}">
                <a16:creationId xmlns:a16="http://schemas.microsoft.com/office/drawing/2014/main" id="{F13F9EBA-77CF-4D6F-B30C-8A31CD59D6FB}"/>
              </a:ext>
            </a:extLst>
          </p:cNvPr>
          <p:cNvCxnSpPr/>
          <p:nvPr/>
        </p:nvCxnSpPr>
        <p:spPr>
          <a:xfrm>
            <a:off x="2033718" y="4317554"/>
            <a:ext cx="2754306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xão reta 32">
            <a:extLst>
              <a:ext uri="{FF2B5EF4-FFF2-40B4-BE49-F238E27FC236}">
                <a16:creationId xmlns:a16="http://schemas.microsoft.com/office/drawing/2014/main" id="{B3C1D0EC-5CCA-4E45-8982-DCE3E84CADF9}"/>
              </a:ext>
            </a:extLst>
          </p:cNvPr>
          <p:cNvCxnSpPr/>
          <p:nvPr/>
        </p:nvCxnSpPr>
        <p:spPr>
          <a:xfrm>
            <a:off x="5922150" y="3080261"/>
            <a:ext cx="2754306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xão reta 33">
            <a:extLst>
              <a:ext uri="{FF2B5EF4-FFF2-40B4-BE49-F238E27FC236}">
                <a16:creationId xmlns:a16="http://schemas.microsoft.com/office/drawing/2014/main" id="{A2FABB2A-9E9A-440C-819B-957E09C3FDB8}"/>
              </a:ext>
            </a:extLst>
          </p:cNvPr>
          <p:cNvCxnSpPr/>
          <p:nvPr/>
        </p:nvCxnSpPr>
        <p:spPr>
          <a:xfrm>
            <a:off x="5976156" y="4347102"/>
            <a:ext cx="2754306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o 3">
            <a:extLst>
              <a:ext uri="{FF2B5EF4-FFF2-40B4-BE49-F238E27FC236}">
                <a16:creationId xmlns:a16="http://schemas.microsoft.com/office/drawing/2014/main" id="{4DCE7702-0812-4F36-869A-212AFBB58A49}"/>
              </a:ext>
            </a:extLst>
          </p:cNvPr>
          <p:cNvGrpSpPr/>
          <p:nvPr/>
        </p:nvGrpSpPr>
        <p:grpSpPr>
          <a:xfrm>
            <a:off x="7164288" y="156265"/>
            <a:ext cx="1404156" cy="392415"/>
            <a:chOff x="2107728" y="3925856"/>
            <a:chExt cx="6175987" cy="2083058"/>
          </a:xfrm>
        </p:grpSpPr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id="{7D47651D-6297-4C28-A680-2310A9CAC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21" name="Picture 13">
              <a:extLst>
                <a:ext uri="{FF2B5EF4-FFF2-40B4-BE49-F238E27FC236}">
                  <a16:creationId xmlns:a16="http://schemas.microsoft.com/office/drawing/2014/main" id="{A23C5DF4-FB3E-493F-A02C-7CE9FF1D9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pic>
        <p:nvPicPr>
          <p:cNvPr id="22" name="Imagem 21">
            <a:extLst>
              <a:ext uri="{FF2B5EF4-FFF2-40B4-BE49-F238E27FC236}">
                <a16:creationId xmlns:a16="http://schemas.microsoft.com/office/drawing/2014/main" id="{6AE4E9FC-2EC6-4288-B426-F597BC283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701932"/>
            <a:ext cx="3555638" cy="626469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11F09B40-9BBB-40CA-9069-1DF4D5F87C85}"/>
              </a:ext>
            </a:extLst>
          </p:cNvPr>
          <p:cNvSpPr txBox="1"/>
          <p:nvPr/>
        </p:nvSpPr>
        <p:spPr>
          <a:xfrm>
            <a:off x="108463" y="980728"/>
            <a:ext cx="58676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Desenvolvimentos SICC SNC-AP 2019/2020 </a:t>
            </a:r>
          </a:p>
        </p:txBody>
      </p:sp>
    </p:spTree>
    <p:extLst>
      <p:ext uri="{BB962C8B-B14F-4D97-AF65-F5344CB8AC3E}">
        <p14:creationId xmlns:p14="http://schemas.microsoft.com/office/powerpoint/2010/main" val="1480095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F7FAC871-444E-45F9-8FFB-D4029F91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3DAC74A-EC36-493C-8C81-841F423B9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F2B787A-68DC-44E3-8FDE-413608E76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11</a:t>
            </a:fld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CCB1AC9-3A16-41E9-9BC8-8257F335F76A}"/>
              </a:ext>
            </a:extLst>
          </p:cNvPr>
          <p:cNvSpPr txBox="1"/>
          <p:nvPr/>
        </p:nvSpPr>
        <p:spPr>
          <a:xfrm>
            <a:off x="108463" y="980728"/>
            <a:ext cx="58676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Comunicação</a:t>
            </a:r>
          </a:p>
        </p:txBody>
      </p:sp>
      <p:pic>
        <p:nvPicPr>
          <p:cNvPr id="1026" name="Picture 2" descr="Resultado de imagem para academia spms">
            <a:extLst>
              <a:ext uri="{FF2B5EF4-FFF2-40B4-BE49-F238E27FC236}">
                <a16:creationId xmlns:a16="http://schemas.microsoft.com/office/drawing/2014/main" id="{2CD0B0CA-6ADA-452B-9352-957D851CB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53" y="3003947"/>
            <a:ext cx="3028950" cy="85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85BBE70-4FC6-408F-9290-263DCCDBEA59}"/>
              </a:ext>
            </a:extLst>
          </p:cNvPr>
          <p:cNvSpPr/>
          <p:nvPr/>
        </p:nvSpPr>
        <p:spPr>
          <a:xfrm>
            <a:off x="4247964" y="1680991"/>
            <a:ext cx="4428492" cy="1045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fontAlgn="base" hangingPunct="0"/>
            <a:r>
              <a:rPr lang="pt-PT" sz="2400" b="1" dirty="0">
                <a:solidFill>
                  <a:srgbClr val="006699"/>
                </a:solidFill>
                <a:latin typeface="Century Gothic" panose="020B0502020202020204" pitchFamily="34" charset="0"/>
              </a:rPr>
              <a:t>Programa Avançado em SICC SNC-AP</a:t>
            </a:r>
            <a:endParaRPr lang="pt-PT" sz="2400" dirty="0">
              <a:solidFill>
                <a:srgbClr val="006699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D3013E0-8CE4-4E0C-A031-C517AD5E688D}"/>
              </a:ext>
            </a:extLst>
          </p:cNvPr>
          <p:cNvSpPr/>
          <p:nvPr/>
        </p:nvSpPr>
        <p:spPr>
          <a:xfrm>
            <a:off x="4238155" y="2955522"/>
            <a:ext cx="4428492" cy="1045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fontAlgn="base" hangingPunct="0"/>
            <a:r>
              <a:rPr lang="pt-PT" sz="2400" b="1" dirty="0">
                <a:solidFill>
                  <a:srgbClr val="006699"/>
                </a:solidFill>
                <a:latin typeface="Century Gothic" panose="020B0502020202020204" pitchFamily="34" charset="0"/>
              </a:rPr>
              <a:t>Curso Técnico SICC em SNC-AP  </a:t>
            </a:r>
            <a:endParaRPr lang="pt-PT" sz="2400" dirty="0">
              <a:solidFill>
                <a:srgbClr val="006699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DECB548-DA17-4D1F-B021-18D6763BDA70}"/>
              </a:ext>
            </a:extLst>
          </p:cNvPr>
          <p:cNvSpPr/>
          <p:nvPr/>
        </p:nvSpPr>
        <p:spPr>
          <a:xfrm>
            <a:off x="4247964" y="4230052"/>
            <a:ext cx="4428492" cy="1045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fontAlgn="base" hangingPunct="0"/>
            <a:r>
              <a:rPr lang="pt-PT" sz="2400" b="1" dirty="0">
                <a:solidFill>
                  <a:srgbClr val="006699"/>
                </a:solidFill>
                <a:latin typeface="Century Gothic" panose="020B0502020202020204" pitchFamily="34" charset="0"/>
              </a:rPr>
              <a:t>Curso de Auditoria e Controlo em SICC-SNC-AP </a:t>
            </a:r>
            <a:endParaRPr lang="pt-PT" sz="2400" dirty="0">
              <a:solidFill>
                <a:srgbClr val="006699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4" name="Grupo 3">
            <a:extLst>
              <a:ext uri="{FF2B5EF4-FFF2-40B4-BE49-F238E27FC236}">
                <a16:creationId xmlns:a16="http://schemas.microsoft.com/office/drawing/2014/main" id="{A9491FFA-1BCB-4D13-9166-B68802B7767C}"/>
              </a:ext>
            </a:extLst>
          </p:cNvPr>
          <p:cNvGrpSpPr/>
          <p:nvPr/>
        </p:nvGrpSpPr>
        <p:grpSpPr>
          <a:xfrm>
            <a:off x="7164288" y="156265"/>
            <a:ext cx="1404156" cy="392415"/>
            <a:chOff x="2107728" y="3925856"/>
            <a:chExt cx="6175987" cy="2083058"/>
          </a:xfrm>
        </p:grpSpPr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683B34B5-6ADC-464A-B9DD-CE11A3E3C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6" name="Picture 13">
              <a:extLst>
                <a:ext uri="{FF2B5EF4-FFF2-40B4-BE49-F238E27FC236}">
                  <a16:creationId xmlns:a16="http://schemas.microsoft.com/office/drawing/2014/main" id="{332D897F-7AA3-4F53-97ED-D0845D180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469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40DFF091-7EAF-4216-AC18-569ED21AC08F}"/>
              </a:ext>
            </a:extLst>
          </p:cNvPr>
          <p:cNvSpPr/>
          <p:nvPr/>
        </p:nvSpPr>
        <p:spPr>
          <a:xfrm>
            <a:off x="253083" y="1877199"/>
            <a:ext cx="3022774" cy="35500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 fontAlgn="base" hangingPunct="0"/>
            <a:endParaRPr lang="pt-PT" sz="1500" b="1" dirty="0">
              <a:solidFill>
                <a:srgbClr val="006699"/>
              </a:solidFill>
              <a:latin typeface="Century Gothic" panose="020B0502020202020204" pitchFamily="34" charset="0"/>
            </a:endParaRPr>
          </a:p>
          <a:p>
            <a:pPr marL="0" lvl="1" fontAlgn="base" hangingPunct="0"/>
            <a:endParaRPr lang="pt-PT" sz="1500" b="1" dirty="0">
              <a:solidFill>
                <a:srgbClr val="006699"/>
              </a:solidFill>
              <a:latin typeface="Century Gothic" panose="020B0502020202020204" pitchFamily="34" charset="0"/>
            </a:endParaRPr>
          </a:p>
          <a:p>
            <a:pPr marL="0" lvl="1" fontAlgn="base" hangingPunct="0"/>
            <a:endParaRPr lang="pt-PT" sz="1500" b="1" dirty="0">
              <a:solidFill>
                <a:srgbClr val="006699"/>
              </a:solidFill>
              <a:latin typeface="Century Gothic" panose="020B0502020202020204" pitchFamily="34" charset="0"/>
            </a:endParaRPr>
          </a:p>
          <a:p>
            <a:pPr marL="0" lvl="1" fontAlgn="base" hangingPunct="0"/>
            <a:r>
              <a:rPr lang="pt-PT" sz="1500" b="1" dirty="0">
                <a:solidFill>
                  <a:srgbClr val="006699"/>
                </a:solidFill>
                <a:latin typeface="Century Gothic" panose="020B0502020202020204" pitchFamily="34" charset="0"/>
              </a:rPr>
              <a:t>Programa Avançado em SICC SNC-AP</a:t>
            </a:r>
          </a:p>
          <a:p>
            <a:pPr marL="0" lvl="1" algn="just" fontAlgn="base" hangingPunct="0"/>
            <a:endParaRPr lang="pt-PT" sz="1500" b="1" dirty="0">
              <a:solidFill>
                <a:srgbClr val="006699"/>
              </a:solidFill>
              <a:latin typeface="Century Gothic" panose="020B0502020202020204" pitchFamily="34" charset="0"/>
            </a:endParaRPr>
          </a:p>
          <a:p>
            <a:pPr marL="0" lvl="1" algn="just" fontAlgn="base" hangingPunct="0"/>
            <a:r>
              <a:rPr lang="pt-PT" sz="1050" b="1" dirty="0">
                <a:solidFill>
                  <a:schemeClr val="tx1"/>
                </a:solidFill>
                <a:latin typeface="+mj-lt"/>
              </a:rPr>
              <a:t>Destinatários</a:t>
            </a:r>
            <a:r>
              <a:rPr lang="pt-PT" sz="1050" dirty="0">
                <a:solidFill>
                  <a:schemeClr val="tx1"/>
                </a:solidFill>
                <a:latin typeface="+mj-lt"/>
              </a:rPr>
              <a:t>: Colaboradores do SNS e/ou Entidades tuteladas pelo Ministério da Saúde</a:t>
            </a:r>
          </a:p>
          <a:p>
            <a:pPr marL="0" lvl="1" algn="just" fontAlgn="base" hangingPunct="0"/>
            <a:endParaRPr lang="pt-PT" sz="1050" dirty="0">
              <a:solidFill>
                <a:schemeClr val="tx1"/>
              </a:solidFill>
              <a:latin typeface="+mj-lt"/>
            </a:endParaRPr>
          </a:p>
          <a:p>
            <a:pPr marL="0" lvl="1" algn="just" fontAlgn="base" hangingPunct="0"/>
            <a:r>
              <a:rPr lang="pt-PT" sz="1050" b="1" dirty="0">
                <a:solidFill>
                  <a:schemeClr val="tx1"/>
                </a:solidFill>
                <a:latin typeface="+mj-lt"/>
              </a:rPr>
              <a:t>Pré-requisitos</a:t>
            </a:r>
            <a:r>
              <a:rPr lang="pt-PT" sz="1050" dirty="0">
                <a:solidFill>
                  <a:schemeClr val="tx1"/>
                </a:solidFill>
                <a:latin typeface="+mj-lt"/>
              </a:rPr>
              <a:t> (critérios não cumulativos): </a:t>
            </a:r>
          </a:p>
          <a:p>
            <a:pPr marL="128588" lvl="1" indent="-128588" algn="just" fontAlgn="base" hangingPunct="0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tx1"/>
                </a:solidFill>
                <a:latin typeface="+mj-lt"/>
              </a:rPr>
              <a:t>Profissionais que exerçam funções de direção ou coordenação financeira;</a:t>
            </a:r>
          </a:p>
          <a:p>
            <a:pPr marL="128588" lvl="1" indent="-128588" algn="just" fontAlgn="base" hangingPunct="0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tx1"/>
                </a:solidFill>
                <a:latin typeface="+mj-lt"/>
              </a:rPr>
              <a:t>Profissionais com perfil de Supervisor SICC-SNC AP;</a:t>
            </a:r>
          </a:p>
          <a:p>
            <a:pPr marL="128588" lvl="1" indent="-128588" algn="just" fontAlgn="base" hangingPunct="0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tx1"/>
                </a:solidFill>
                <a:latin typeface="+mj-lt"/>
              </a:rPr>
              <a:t>Detentores de Certificado de Competências Pedagógicas.</a:t>
            </a:r>
          </a:p>
          <a:p>
            <a:pPr marL="128588" lvl="1" indent="-128588" algn="just" fontAlgn="base" hangingPunct="0">
              <a:buFont typeface="Arial" panose="020B0604020202020204" pitchFamily="34" charset="0"/>
              <a:buChar char="•"/>
            </a:pPr>
            <a:endParaRPr lang="pt-PT" sz="1050" dirty="0">
              <a:solidFill>
                <a:schemeClr val="tx1"/>
              </a:solidFill>
              <a:latin typeface="+mj-lt"/>
            </a:endParaRPr>
          </a:p>
          <a:p>
            <a:pPr marL="0" lvl="1" algn="just" fontAlgn="base" hangingPunct="0"/>
            <a:r>
              <a:rPr lang="pt-PT" sz="1050" b="1" dirty="0">
                <a:solidFill>
                  <a:schemeClr val="tx1"/>
                </a:solidFill>
                <a:latin typeface="+mj-lt"/>
              </a:rPr>
              <a:t>Duração</a:t>
            </a:r>
            <a:r>
              <a:rPr lang="pt-PT" sz="1050" dirty="0">
                <a:solidFill>
                  <a:schemeClr val="tx1"/>
                </a:solidFill>
                <a:latin typeface="+mj-lt"/>
              </a:rPr>
              <a:t>: 82H</a:t>
            </a: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F7FAC871-444E-45F9-8FFB-D4029F91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3DAC74A-EC36-493C-8C81-841F423B9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F2B787A-68DC-44E3-8FDE-413608E76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12</a:t>
            </a:fld>
            <a:endParaRPr lang="pt-PT" dirty="0"/>
          </a:p>
        </p:txBody>
      </p:sp>
      <p:pic>
        <p:nvPicPr>
          <p:cNvPr id="1026" name="Picture 2" descr="Resultado de imagem para academia spms">
            <a:extLst>
              <a:ext uri="{FF2B5EF4-FFF2-40B4-BE49-F238E27FC236}">
                <a16:creationId xmlns:a16="http://schemas.microsoft.com/office/drawing/2014/main" id="{2CD0B0CA-6ADA-452B-9352-957D851CB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6" y="1936403"/>
            <a:ext cx="1502359" cy="4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E02493FB-DB7D-4E09-99EE-3239A5748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64280"/>
              </p:ext>
            </p:extLst>
          </p:nvPr>
        </p:nvGraphicFramePr>
        <p:xfrm>
          <a:off x="3491880" y="1574794"/>
          <a:ext cx="5399038" cy="41714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3971">
                  <a:extLst>
                    <a:ext uri="{9D8B030D-6E8A-4147-A177-3AD203B41FA5}">
                      <a16:colId xmlns:a16="http://schemas.microsoft.com/office/drawing/2014/main" val="239643816"/>
                    </a:ext>
                  </a:extLst>
                </a:gridCol>
                <a:gridCol w="3865751">
                  <a:extLst>
                    <a:ext uri="{9D8B030D-6E8A-4147-A177-3AD203B41FA5}">
                      <a16:colId xmlns:a16="http://schemas.microsoft.com/office/drawing/2014/main" val="2923233546"/>
                    </a:ext>
                  </a:extLst>
                </a:gridCol>
                <a:gridCol w="489316">
                  <a:extLst>
                    <a:ext uri="{9D8B030D-6E8A-4147-A177-3AD203B41FA5}">
                      <a16:colId xmlns:a16="http://schemas.microsoft.com/office/drawing/2014/main" val="1440227642"/>
                    </a:ext>
                  </a:extLst>
                </a:gridCol>
              </a:tblGrid>
              <a:tr h="352844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I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Introdução de Conceitos SNC-AP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12H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350718"/>
                  </a:ext>
                </a:extLst>
              </a:tr>
              <a:tr h="352844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II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Introdução ao SICC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4H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222673"/>
                  </a:ext>
                </a:extLst>
              </a:tr>
              <a:tr h="352844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III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Registos SNC-AP em SICC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18H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169802"/>
                  </a:ext>
                </a:extLst>
              </a:tr>
              <a:tr h="352844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IV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Reportes de Gestão de Terceiros 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8H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938563"/>
                  </a:ext>
                </a:extLst>
              </a:tr>
              <a:tr h="352844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V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Reportes e Peças da Contabilidade Geral 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6H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983062"/>
                  </a:ext>
                </a:extLst>
              </a:tr>
              <a:tr h="352844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VI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Reportes Orçamentais 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5H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261811"/>
                  </a:ext>
                </a:extLst>
              </a:tr>
              <a:tr h="497903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VII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Contabilidade de Gestão / Contabilidade Analítica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6H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287011"/>
                  </a:ext>
                </a:extLst>
              </a:tr>
              <a:tr h="497903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VIII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Reportes SICC SNC-AP para Envio de Informação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3H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262772"/>
                  </a:ext>
                </a:extLst>
              </a:tr>
              <a:tr h="352844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IX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Controlo e Auditoria no SICC -SNC-AP 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16H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985897"/>
                  </a:ext>
                </a:extLst>
              </a:tr>
              <a:tr h="352844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X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Informação de gestão Económica e Financeira 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8H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0316"/>
                  </a:ext>
                </a:extLst>
              </a:tr>
              <a:tr h="352844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XI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Migração para SICC 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4H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990804"/>
                  </a:ext>
                </a:extLst>
              </a:tr>
            </a:tbl>
          </a:graphicData>
        </a:graphic>
      </p:graphicFrame>
      <p:grpSp>
        <p:nvGrpSpPr>
          <p:cNvPr id="9" name="Grupo 3">
            <a:extLst>
              <a:ext uri="{FF2B5EF4-FFF2-40B4-BE49-F238E27FC236}">
                <a16:creationId xmlns:a16="http://schemas.microsoft.com/office/drawing/2014/main" id="{3A3CF3C0-821D-41A7-A01D-74B17D459E66}"/>
              </a:ext>
            </a:extLst>
          </p:cNvPr>
          <p:cNvGrpSpPr/>
          <p:nvPr/>
        </p:nvGrpSpPr>
        <p:grpSpPr>
          <a:xfrm>
            <a:off x="1914480" y="1936403"/>
            <a:ext cx="1210585" cy="421652"/>
            <a:chOff x="2107728" y="3925856"/>
            <a:chExt cx="6175987" cy="2083058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69EA4ABB-26F5-4DB3-9DB7-DD9EDD72A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1" name="Picture 13">
              <a:extLst>
                <a:ext uri="{FF2B5EF4-FFF2-40B4-BE49-F238E27FC236}">
                  <a16:creationId xmlns:a16="http://schemas.microsoft.com/office/drawing/2014/main" id="{81E2D8F8-FBFC-470C-BCB7-A02756725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grpSp>
        <p:nvGrpSpPr>
          <p:cNvPr id="15" name="Grupo 3">
            <a:extLst>
              <a:ext uri="{FF2B5EF4-FFF2-40B4-BE49-F238E27FC236}">
                <a16:creationId xmlns:a16="http://schemas.microsoft.com/office/drawing/2014/main" id="{C65BBEAC-5C26-449A-8AAF-18D3B009F4EF}"/>
              </a:ext>
            </a:extLst>
          </p:cNvPr>
          <p:cNvGrpSpPr/>
          <p:nvPr/>
        </p:nvGrpSpPr>
        <p:grpSpPr>
          <a:xfrm>
            <a:off x="7164288" y="156265"/>
            <a:ext cx="1404156" cy="392415"/>
            <a:chOff x="2107728" y="3925856"/>
            <a:chExt cx="6175987" cy="2083058"/>
          </a:xfrm>
        </p:grpSpPr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E94DBB44-311D-4AA6-8E0C-7FB3A2F7E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7" name="Picture 13">
              <a:extLst>
                <a:ext uri="{FF2B5EF4-FFF2-40B4-BE49-F238E27FC236}">
                  <a16:creationId xmlns:a16="http://schemas.microsoft.com/office/drawing/2014/main" id="{7F101331-9523-4FF8-A6A9-02A476241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CE15E80-844E-41E3-ABE2-2C25E52DAF34}"/>
              </a:ext>
            </a:extLst>
          </p:cNvPr>
          <p:cNvSpPr txBox="1"/>
          <p:nvPr/>
        </p:nvSpPr>
        <p:spPr>
          <a:xfrm>
            <a:off x="108463" y="980728"/>
            <a:ext cx="58676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Comunicação </a:t>
            </a:r>
            <a:r>
              <a:rPr lang="pt-PT" sz="21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 Formação</a:t>
            </a:r>
          </a:p>
        </p:txBody>
      </p:sp>
    </p:spTree>
    <p:extLst>
      <p:ext uri="{BB962C8B-B14F-4D97-AF65-F5344CB8AC3E}">
        <p14:creationId xmlns:p14="http://schemas.microsoft.com/office/powerpoint/2010/main" val="669989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F7FAC871-444E-45F9-8FFB-D4029F91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3DAC74A-EC36-493C-8C81-841F423B9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F2B787A-68DC-44E3-8FDE-413608E76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13</a:t>
            </a:fld>
            <a:endParaRPr lang="pt-PT" dirty="0"/>
          </a:p>
        </p:txBody>
      </p:sp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E02493FB-DB7D-4E09-99EE-3239A5748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495673"/>
              </p:ext>
            </p:extLst>
          </p:nvPr>
        </p:nvGraphicFramePr>
        <p:xfrm>
          <a:off x="3585947" y="2054898"/>
          <a:ext cx="5274587" cy="31946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9906">
                  <a:extLst>
                    <a:ext uri="{9D8B030D-6E8A-4147-A177-3AD203B41FA5}">
                      <a16:colId xmlns:a16="http://schemas.microsoft.com/office/drawing/2014/main" val="239643816"/>
                    </a:ext>
                  </a:extLst>
                </a:gridCol>
                <a:gridCol w="3776644">
                  <a:extLst>
                    <a:ext uri="{9D8B030D-6E8A-4147-A177-3AD203B41FA5}">
                      <a16:colId xmlns:a16="http://schemas.microsoft.com/office/drawing/2014/main" val="2923233546"/>
                    </a:ext>
                  </a:extLst>
                </a:gridCol>
                <a:gridCol w="478037">
                  <a:extLst>
                    <a:ext uri="{9D8B030D-6E8A-4147-A177-3AD203B41FA5}">
                      <a16:colId xmlns:a16="http://schemas.microsoft.com/office/drawing/2014/main" val="1440227642"/>
                    </a:ext>
                  </a:extLst>
                </a:gridCol>
              </a:tblGrid>
              <a:tr h="362111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I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Introdução de Conceitos SNC-AP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12H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350718"/>
                  </a:ext>
                </a:extLst>
              </a:tr>
              <a:tr h="362111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II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Introdução ao SICC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3H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222673"/>
                  </a:ext>
                </a:extLst>
              </a:tr>
              <a:tr h="362111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III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Registos SNC-AP em SICC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18H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169802"/>
                  </a:ext>
                </a:extLst>
              </a:tr>
              <a:tr h="362111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IV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Reportes de Gestão de Terceiros 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6H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938563"/>
                  </a:ext>
                </a:extLst>
              </a:tr>
              <a:tr h="362111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V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Reportes e Peças da Contabilidade Geral 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6H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983062"/>
                  </a:ext>
                </a:extLst>
              </a:tr>
              <a:tr h="362111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VI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Reportes Orçamentais 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3H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261811"/>
                  </a:ext>
                </a:extLst>
              </a:tr>
              <a:tr h="510979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VII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Contabilidade de Gestão / Contabilidade Analítica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2H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287011"/>
                  </a:ext>
                </a:extLst>
              </a:tr>
              <a:tr h="510979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VIII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Reportes SICC SNC-AP para Envio de Informação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3H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262772"/>
                  </a:ext>
                </a:extLst>
              </a:tr>
            </a:tbl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49CD13B9-AFBE-4A73-AA17-9E4DC74D468C}"/>
              </a:ext>
            </a:extLst>
          </p:cNvPr>
          <p:cNvSpPr/>
          <p:nvPr/>
        </p:nvSpPr>
        <p:spPr>
          <a:xfrm>
            <a:off x="253083" y="1877199"/>
            <a:ext cx="3022774" cy="35500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 fontAlgn="base" hangingPunct="0"/>
            <a:endParaRPr lang="pt-PT" sz="1500" b="1" dirty="0">
              <a:solidFill>
                <a:srgbClr val="006699"/>
              </a:solidFill>
              <a:latin typeface="Century Gothic" panose="020B0502020202020204" pitchFamily="34" charset="0"/>
            </a:endParaRPr>
          </a:p>
          <a:p>
            <a:pPr marL="0" lvl="1" fontAlgn="base" hangingPunct="0"/>
            <a:endParaRPr lang="pt-PT" sz="1500" b="1" dirty="0">
              <a:solidFill>
                <a:srgbClr val="006699"/>
              </a:solidFill>
              <a:latin typeface="Century Gothic" panose="020B0502020202020204" pitchFamily="34" charset="0"/>
            </a:endParaRPr>
          </a:p>
          <a:p>
            <a:pPr marL="0" lvl="1" fontAlgn="base" hangingPunct="0"/>
            <a:endParaRPr lang="pt-PT" sz="1500" b="1" dirty="0">
              <a:solidFill>
                <a:srgbClr val="006699"/>
              </a:solidFill>
              <a:latin typeface="Century Gothic" panose="020B0502020202020204" pitchFamily="34" charset="0"/>
            </a:endParaRPr>
          </a:p>
          <a:p>
            <a:pPr marL="0" lvl="1" fontAlgn="base" hangingPunct="0"/>
            <a:r>
              <a:rPr lang="pt-PT" sz="1500" b="1" dirty="0">
                <a:solidFill>
                  <a:srgbClr val="006699"/>
                </a:solidFill>
                <a:latin typeface="Century Gothic" panose="020B0502020202020204" pitchFamily="34" charset="0"/>
              </a:rPr>
              <a:t>Curso Técnico SICC em SNC-AP  </a:t>
            </a:r>
            <a:endParaRPr lang="pt-PT" sz="1500" dirty="0">
              <a:solidFill>
                <a:srgbClr val="006699"/>
              </a:solidFill>
              <a:latin typeface="Century Gothic" panose="020B0502020202020204" pitchFamily="34" charset="0"/>
            </a:endParaRPr>
          </a:p>
          <a:p>
            <a:pPr marL="0" lvl="1" algn="just" fontAlgn="base" hangingPunct="0"/>
            <a:endParaRPr lang="pt-PT" sz="1500" b="1" dirty="0">
              <a:solidFill>
                <a:srgbClr val="006699"/>
              </a:solidFill>
              <a:latin typeface="Century Gothic" panose="020B0502020202020204" pitchFamily="34" charset="0"/>
            </a:endParaRPr>
          </a:p>
          <a:p>
            <a:pPr marL="0" lvl="1" algn="just" fontAlgn="base" hangingPunct="0"/>
            <a:r>
              <a:rPr lang="pt-PT" sz="1050" b="1" dirty="0">
                <a:solidFill>
                  <a:schemeClr val="tx1"/>
                </a:solidFill>
                <a:latin typeface="+mj-lt"/>
              </a:rPr>
              <a:t>Destinatários</a:t>
            </a:r>
            <a:r>
              <a:rPr lang="pt-PT" sz="1050" dirty="0">
                <a:solidFill>
                  <a:schemeClr val="tx1"/>
                </a:solidFill>
                <a:latin typeface="+mj-lt"/>
              </a:rPr>
              <a:t>: Colaboradores do SNS e/ou Entidades tuteladas pelo Ministério da Saúde</a:t>
            </a:r>
          </a:p>
          <a:p>
            <a:pPr marL="0" lvl="1" algn="just" fontAlgn="base" hangingPunct="0"/>
            <a:endParaRPr lang="pt-PT" sz="1050" dirty="0">
              <a:solidFill>
                <a:schemeClr val="tx1"/>
              </a:solidFill>
              <a:latin typeface="+mj-lt"/>
            </a:endParaRPr>
          </a:p>
          <a:p>
            <a:pPr marL="0" lvl="1" algn="just" fontAlgn="base" hangingPunct="0"/>
            <a:r>
              <a:rPr lang="pt-PT" sz="1050" b="1" dirty="0">
                <a:solidFill>
                  <a:schemeClr val="tx1"/>
                </a:solidFill>
                <a:latin typeface="+mj-lt"/>
              </a:rPr>
              <a:t>Pré-requisitos</a:t>
            </a:r>
            <a:r>
              <a:rPr lang="pt-PT" sz="1050" dirty="0">
                <a:solidFill>
                  <a:schemeClr val="tx1"/>
                </a:solidFill>
                <a:latin typeface="+mj-lt"/>
              </a:rPr>
              <a:t> (critérios não cumulativos): </a:t>
            </a:r>
          </a:p>
          <a:p>
            <a:pPr marL="128588" lvl="1" indent="-128588" fontAlgn="base" hangingPunct="0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tx1"/>
                </a:solidFill>
              </a:rPr>
              <a:t>Técnicos superiores operacionais do departamento Financeiro;</a:t>
            </a:r>
          </a:p>
          <a:p>
            <a:pPr marL="128588" lvl="1" indent="-128588" algn="just" fontAlgn="base" hangingPunct="0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tx1"/>
                </a:solidFill>
              </a:rPr>
              <a:t>Assistentes técnicos do departamento Financeiro;</a:t>
            </a:r>
          </a:p>
          <a:p>
            <a:pPr marL="128588" lvl="1" indent="-128588" algn="just" fontAlgn="base" hangingPunct="0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tx1"/>
                </a:solidFill>
              </a:rPr>
              <a:t>Profissionais que interagem com SICC e com o novo normativo contabilístico SNC-AP</a:t>
            </a:r>
          </a:p>
          <a:p>
            <a:pPr marL="128588" lvl="1" indent="-128588" algn="just" fontAlgn="base" hangingPunct="0">
              <a:buFont typeface="Arial" panose="020B0604020202020204" pitchFamily="34" charset="0"/>
              <a:buChar char="•"/>
            </a:pPr>
            <a:endParaRPr lang="pt-PT" sz="1050" dirty="0">
              <a:solidFill>
                <a:schemeClr val="tx1"/>
              </a:solidFill>
              <a:latin typeface="+mj-lt"/>
            </a:endParaRPr>
          </a:p>
          <a:p>
            <a:pPr marL="0" lvl="1" algn="just" fontAlgn="base" hangingPunct="0"/>
            <a:r>
              <a:rPr lang="pt-PT" sz="1050" b="1" dirty="0">
                <a:solidFill>
                  <a:schemeClr val="tx1"/>
                </a:solidFill>
                <a:latin typeface="+mj-lt"/>
              </a:rPr>
              <a:t>Duração</a:t>
            </a:r>
            <a:r>
              <a:rPr lang="pt-PT" sz="1050" dirty="0">
                <a:solidFill>
                  <a:schemeClr val="tx1"/>
                </a:solidFill>
                <a:latin typeface="+mj-lt"/>
              </a:rPr>
              <a:t>: 53H</a:t>
            </a:r>
          </a:p>
        </p:txBody>
      </p:sp>
      <p:pic>
        <p:nvPicPr>
          <p:cNvPr id="9" name="Picture 2" descr="Resultado de imagem para academia spms">
            <a:extLst>
              <a:ext uri="{FF2B5EF4-FFF2-40B4-BE49-F238E27FC236}">
                <a16:creationId xmlns:a16="http://schemas.microsoft.com/office/drawing/2014/main" id="{91DCFFFF-9A6E-4F65-AA4D-CFAF01656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6" y="1936403"/>
            <a:ext cx="1502359" cy="4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o 3">
            <a:extLst>
              <a:ext uri="{FF2B5EF4-FFF2-40B4-BE49-F238E27FC236}">
                <a16:creationId xmlns:a16="http://schemas.microsoft.com/office/drawing/2014/main" id="{DE898F8C-4479-4C54-8FFE-FEB6E88A07AC}"/>
              </a:ext>
            </a:extLst>
          </p:cNvPr>
          <p:cNvGrpSpPr/>
          <p:nvPr/>
        </p:nvGrpSpPr>
        <p:grpSpPr>
          <a:xfrm>
            <a:off x="1914480" y="1936403"/>
            <a:ext cx="1210585" cy="421652"/>
            <a:chOff x="2107728" y="3925856"/>
            <a:chExt cx="6175987" cy="208305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6CB008-63C6-4EEF-825D-DA11088E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2" name="Picture 13">
              <a:extLst>
                <a:ext uri="{FF2B5EF4-FFF2-40B4-BE49-F238E27FC236}">
                  <a16:creationId xmlns:a16="http://schemas.microsoft.com/office/drawing/2014/main" id="{2C2DC3CC-E61D-4F3A-B05B-E1D7D4D99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grpSp>
        <p:nvGrpSpPr>
          <p:cNvPr id="16" name="Grupo 3">
            <a:extLst>
              <a:ext uri="{FF2B5EF4-FFF2-40B4-BE49-F238E27FC236}">
                <a16:creationId xmlns:a16="http://schemas.microsoft.com/office/drawing/2014/main" id="{4B3ED6A0-27FC-4C7A-B9F1-466EAF83404C}"/>
              </a:ext>
            </a:extLst>
          </p:cNvPr>
          <p:cNvGrpSpPr/>
          <p:nvPr/>
        </p:nvGrpSpPr>
        <p:grpSpPr>
          <a:xfrm>
            <a:off x="7164288" y="156265"/>
            <a:ext cx="1404156" cy="392415"/>
            <a:chOff x="2107728" y="3925856"/>
            <a:chExt cx="6175987" cy="2083058"/>
          </a:xfrm>
        </p:grpSpPr>
        <p:pic>
          <p:nvPicPr>
            <p:cNvPr id="17" name="Picture 10">
              <a:extLst>
                <a:ext uri="{FF2B5EF4-FFF2-40B4-BE49-F238E27FC236}">
                  <a16:creationId xmlns:a16="http://schemas.microsoft.com/office/drawing/2014/main" id="{9F3B5432-B69E-4783-A7B9-18C41AE39A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8" name="Picture 13">
              <a:extLst>
                <a:ext uri="{FF2B5EF4-FFF2-40B4-BE49-F238E27FC236}">
                  <a16:creationId xmlns:a16="http://schemas.microsoft.com/office/drawing/2014/main" id="{5CCEAD3A-024D-4A85-BAB6-C2DEC4FBE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D8A9C18-B598-4975-8749-7F338D76DC9F}"/>
              </a:ext>
            </a:extLst>
          </p:cNvPr>
          <p:cNvSpPr txBox="1"/>
          <p:nvPr/>
        </p:nvSpPr>
        <p:spPr>
          <a:xfrm>
            <a:off x="108463" y="980728"/>
            <a:ext cx="58676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Comunicação </a:t>
            </a:r>
            <a:r>
              <a:rPr lang="pt-PT" sz="21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 Formação</a:t>
            </a:r>
          </a:p>
        </p:txBody>
      </p:sp>
    </p:spTree>
    <p:extLst>
      <p:ext uri="{BB962C8B-B14F-4D97-AF65-F5344CB8AC3E}">
        <p14:creationId xmlns:p14="http://schemas.microsoft.com/office/powerpoint/2010/main" val="163846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F7FAC871-444E-45F9-8FFB-D4029F91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3DAC74A-EC36-493C-8C81-841F423B9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F2B787A-68DC-44E3-8FDE-413608E76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14</a:t>
            </a:fld>
            <a:endParaRPr lang="pt-PT" dirty="0"/>
          </a:p>
        </p:txBody>
      </p:sp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E02493FB-DB7D-4E09-99EE-3239A5748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0754"/>
              </p:ext>
            </p:extLst>
          </p:nvPr>
        </p:nvGraphicFramePr>
        <p:xfrm>
          <a:off x="3705230" y="2072711"/>
          <a:ext cx="5129008" cy="3303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1757">
                  <a:extLst>
                    <a:ext uri="{9D8B030D-6E8A-4147-A177-3AD203B41FA5}">
                      <a16:colId xmlns:a16="http://schemas.microsoft.com/office/drawing/2014/main" val="239643816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val="2923233546"/>
                    </a:ext>
                  </a:extLst>
                </a:gridCol>
                <a:gridCol w="464843">
                  <a:extLst>
                    <a:ext uri="{9D8B030D-6E8A-4147-A177-3AD203B41FA5}">
                      <a16:colId xmlns:a16="http://schemas.microsoft.com/office/drawing/2014/main" val="1440227642"/>
                    </a:ext>
                  </a:extLst>
                </a:gridCol>
              </a:tblGrid>
              <a:tr h="351000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I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Introdução de Conceitos SNC-AP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3H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350718"/>
                  </a:ext>
                </a:extLst>
              </a:tr>
              <a:tr h="351000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II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Introdução ao SICC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3H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222673"/>
                  </a:ext>
                </a:extLst>
              </a:tr>
              <a:tr h="351000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III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Registos SNC-AP em SICC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5H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169802"/>
                  </a:ext>
                </a:extLst>
              </a:tr>
              <a:tr h="351000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IV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Reportes de Gestão de Terceiros 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6H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938563"/>
                  </a:ext>
                </a:extLst>
              </a:tr>
              <a:tr h="351000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V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Reportes e Peças da Contabilidade Geral 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5H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983062"/>
                  </a:ext>
                </a:extLst>
              </a:tr>
              <a:tr h="351000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VI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Reportes Orçamentais 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4H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261811"/>
                  </a:ext>
                </a:extLst>
              </a:tr>
              <a:tr h="351000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VIII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Reportes SICC SNC-AP para Envio de Informação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3H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262772"/>
                  </a:ext>
                </a:extLst>
              </a:tr>
              <a:tr h="351000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IX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Controlo e Auditoria no SICC -SNC-AP 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12H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985897"/>
                  </a:ext>
                </a:extLst>
              </a:tr>
              <a:tr h="351000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Módulo X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Informação de gestão Económica e Financeira 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4H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0316"/>
                  </a:ext>
                </a:extLst>
              </a:tr>
            </a:tbl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863A52A1-C4E5-4A3C-B462-8A02D4B2E010}"/>
              </a:ext>
            </a:extLst>
          </p:cNvPr>
          <p:cNvSpPr/>
          <p:nvPr/>
        </p:nvSpPr>
        <p:spPr>
          <a:xfrm>
            <a:off x="253083" y="1877199"/>
            <a:ext cx="3022774" cy="35500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 fontAlgn="base" hangingPunct="0"/>
            <a:endParaRPr lang="pt-PT" sz="1500" b="1" dirty="0">
              <a:solidFill>
                <a:srgbClr val="006699"/>
              </a:solidFill>
              <a:latin typeface="Century Gothic" panose="020B0502020202020204" pitchFamily="34" charset="0"/>
            </a:endParaRPr>
          </a:p>
          <a:p>
            <a:pPr marL="0" lvl="1" fontAlgn="base" hangingPunct="0"/>
            <a:endParaRPr lang="pt-PT" sz="1500" b="1" dirty="0">
              <a:solidFill>
                <a:srgbClr val="006699"/>
              </a:solidFill>
              <a:latin typeface="Century Gothic" panose="020B0502020202020204" pitchFamily="34" charset="0"/>
            </a:endParaRPr>
          </a:p>
          <a:p>
            <a:pPr marL="0" lvl="1" fontAlgn="base" hangingPunct="0"/>
            <a:endParaRPr lang="pt-PT" sz="1500" b="1" dirty="0">
              <a:solidFill>
                <a:srgbClr val="006699"/>
              </a:solidFill>
              <a:latin typeface="Century Gothic" panose="020B0502020202020204" pitchFamily="34" charset="0"/>
            </a:endParaRPr>
          </a:p>
          <a:p>
            <a:pPr marL="0" lvl="1" fontAlgn="base" hangingPunct="0"/>
            <a:r>
              <a:rPr lang="pt-PT" sz="1500" b="1" dirty="0">
                <a:solidFill>
                  <a:srgbClr val="006699"/>
                </a:solidFill>
                <a:latin typeface="Century Gothic" panose="020B0502020202020204" pitchFamily="34" charset="0"/>
              </a:rPr>
              <a:t>Curso de Auditoria e Controlo em SICC-SNC-AP </a:t>
            </a:r>
            <a:endParaRPr lang="pt-PT" sz="1500" dirty="0">
              <a:solidFill>
                <a:srgbClr val="006699"/>
              </a:solidFill>
              <a:latin typeface="Century Gothic" panose="020B0502020202020204" pitchFamily="34" charset="0"/>
            </a:endParaRPr>
          </a:p>
          <a:p>
            <a:pPr marL="0" lvl="1" algn="just" fontAlgn="base" hangingPunct="0"/>
            <a:endParaRPr lang="pt-PT" sz="1500" b="1" dirty="0">
              <a:solidFill>
                <a:srgbClr val="006699"/>
              </a:solidFill>
              <a:latin typeface="Century Gothic" panose="020B0502020202020204" pitchFamily="34" charset="0"/>
            </a:endParaRPr>
          </a:p>
          <a:p>
            <a:pPr marL="0" lvl="1" algn="just" fontAlgn="base" hangingPunct="0"/>
            <a:r>
              <a:rPr lang="pt-PT" sz="1050" b="1" dirty="0">
                <a:solidFill>
                  <a:schemeClr val="tx1"/>
                </a:solidFill>
                <a:latin typeface="+mj-lt"/>
              </a:rPr>
              <a:t>Destinatários</a:t>
            </a:r>
            <a:r>
              <a:rPr lang="pt-PT" sz="1050" dirty="0">
                <a:solidFill>
                  <a:schemeClr val="tx1"/>
                </a:solidFill>
                <a:latin typeface="+mj-lt"/>
              </a:rPr>
              <a:t>: Colaboradores do SNS e/ou Entidades tuteladas pelo Ministério da Saúde</a:t>
            </a:r>
          </a:p>
          <a:p>
            <a:pPr marL="0" lvl="1" algn="just" fontAlgn="base" hangingPunct="0"/>
            <a:endParaRPr lang="pt-PT" sz="1050" dirty="0">
              <a:solidFill>
                <a:schemeClr val="tx1"/>
              </a:solidFill>
              <a:latin typeface="+mj-lt"/>
            </a:endParaRPr>
          </a:p>
          <a:p>
            <a:pPr marL="0" lvl="1" algn="just" fontAlgn="base" hangingPunct="0"/>
            <a:r>
              <a:rPr lang="pt-PT" sz="1050" b="1" dirty="0">
                <a:solidFill>
                  <a:schemeClr val="tx1"/>
                </a:solidFill>
                <a:latin typeface="+mj-lt"/>
              </a:rPr>
              <a:t>Pré-requisitos</a:t>
            </a:r>
            <a:r>
              <a:rPr lang="pt-PT" sz="1050" dirty="0">
                <a:solidFill>
                  <a:schemeClr val="tx1"/>
                </a:solidFill>
                <a:latin typeface="+mj-lt"/>
              </a:rPr>
              <a:t> (critérios não cumulativos): </a:t>
            </a:r>
          </a:p>
          <a:p>
            <a:pPr marL="128588" lvl="1" indent="-128588" algn="just" fontAlgn="base" hangingPunct="0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tx1"/>
                </a:solidFill>
                <a:latin typeface="+mj-lt"/>
              </a:rPr>
              <a:t>Profissionais que exerçam funções de direção e de gestão;</a:t>
            </a:r>
          </a:p>
          <a:p>
            <a:pPr marL="128588" lvl="1" indent="-128588" algn="just" fontAlgn="base" hangingPunct="0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tx1"/>
                </a:solidFill>
                <a:latin typeface="+mj-lt"/>
              </a:rPr>
              <a:t>Profissionais que exerçam funções de direção ou coordenação, nomeadamente na área de auditoria e controlo financeiro;</a:t>
            </a:r>
          </a:p>
          <a:p>
            <a:pPr marL="128588" lvl="1" indent="-128588" algn="just" fontAlgn="base" hangingPunct="0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tx1"/>
                </a:solidFill>
                <a:latin typeface="+mj-lt"/>
              </a:rPr>
              <a:t>Revisores oficiais de contas e profissionais desta área.</a:t>
            </a:r>
          </a:p>
          <a:p>
            <a:pPr marL="128588" lvl="1" indent="-128588" algn="just" fontAlgn="base" hangingPunct="0">
              <a:buFont typeface="Arial" panose="020B0604020202020204" pitchFamily="34" charset="0"/>
              <a:buChar char="•"/>
            </a:pPr>
            <a:endParaRPr lang="pt-PT" sz="1050" dirty="0">
              <a:solidFill>
                <a:schemeClr val="tx1"/>
              </a:solidFill>
              <a:latin typeface="+mj-lt"/>
            </a:endParaRPr>
          </a:p>
          <a:p>
            <a:pPr marL="0" lvl="1" algn="just" fontAlgn="base" hangingPunct="0"/>
            <a:r>
              <a:rPr lang="pt-PT" sz="1050" b="1" dirty="0">
                <a:solidFill>
                  <a:schemeClr val="tx1"/>
                </a:solidFill>
                <a:latin typeface="+mj-lt"/>
              </a:rPr>
              <a:t>Duração</a:t>
            </a:r>
            <a:r>
              <a:rPr lang="pt-PT" sz="1050" dirty="0">
                <a:solidFill>
                  <a:schemeClr val="tx1"/>
                </a:solidFill>
                <a:latin typeface="+mj-lt"/>
              </a:rPr>
              <a:t>: 45H</a:t>
            </a:r>
          </a:p>
        </p:txBody>
      </p:sp>
      <p:pic>
        <p:nvPicPr>
          <p:cNvPr id="9" name="Picture 2" descr="Resultado de imagem para academia spms">
            <a:extLst>
              <a:ext uri="{FF2B5EF4-FFF2-40B4-BE49-F238E27FC236}">
                <a16:creationId xmlns:a16="http://schemas.microsoft.com/office/drawing/2014/main" id="{AB489CB6-A98E-4C24-B8C6-52EFD6656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6" y="1936403"/>
            <a:ext cx="1502359" cy="4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o 3">
            <a:extLst>
              <a:ext uri="{FF2B5EF4-FFF2-40B4-BE49-F238E27FC236}">
                <a16:creationId xmlns:a16="http://schemas.microsoft.com/office/drawing/2014/main" id="{698C5BAB-8626-4C0E-840E-A3BB0DB8954C}"/>
              </a:ext>
            </a:extLst>
          </p:cNvPr>
          <p:cNvGrpSpPr/>
          <p:nvPr/>
        </p:nvGrpSpPr>
        <p:grpSpPr>
          <a:xfrm>
            <a:off x="1914480" y="1936403"/>
            <a:ext cx="1210585" cy="421652"/>
            <a:chOff x="2107728" y="3925856"/>
            <a:chExt cx="6175987" cy="208305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03CE03-E1BD-45B2-9FEB-7973B3D1C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2" name="Picture 13">
              <a:extLst>
                <a:ext uri="{FF2B5EF4-FFF2-40B4-BE49-F238E27FC236}">
                  <a16:creationId xmlns:a16="http://schemas.microsoft.com/office/drawing/2014/main" id="{062B5F08-A53B-495A-BD18-9E7DDDBD7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grpSp>
        <p:nvGrpSpPr>
          <p:cNvPr id="16" name="Grupo 3">
            <a:extLst>
              <a:ext uri="{FF2B5EF4-FFF2-40B4-BE49-F238E27FC236}">
                <a16:creationId xmlns:a16="http://schemas.microsoft.com/office/drawing/2014/main" id="{811B12ED-B8B2-4268-AA5A-9C5A08BC6738}"/>
              </a:ext>
            </a:extLst>
          </p:cNvPr>
          <p:cNvGrpSpPr/>
          <p:nvPr/>
        </p:nvGrpSpPr>
        <p:grpSpPr>
          <a:xfrm>
            <a:off x="7164288" y="110083"/>
            <a:ext cx="1404156" cy="392415"/>
            <a:chOff x="2107728" y="3925856"/>
            <a:chExt cx="6175987" cy="2083058"/>
          </a:xfrm>
        </p:grpSpPr>
        <p:pic>
          <p:nvPicPr>
            <p:cNvPr id="17" name="Picture 10">
              <a:extLst>
                <a:ext uri="{FF2B5EF4-FFF2-40B4-BE49-F238E27FC236}">
                  <a16:creationId xmlns:a16="http://schemas.microsoft.com/office/drawing/2014/main" id="{816F9E8E-EFAA-4093-B2D3-ECED003A59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8" name="Picture 13">
              <a:extLst>
                <a:ext uri="{FF2B5EF4-FFF2-40B4-BE49-F238E27FC236}">
                  <a16:creationId xmlns:a16="http://schemas.microsoft.com/office/drawing/2014/main" id="{1715A718-5DA5-4204-B285-1BA7F8AF0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70F7DB0-E753-4965-8581-497D8C159AC3}"/>
              </a:ext>
            </a:extLst>
          </p:cNvPr>
          <p:cNvSpPr txBox="1"/>
          <p:nvPr/>
        </p:nvSpPr>
        <p:spPr>
          <a:xfrm>
            <a:off x="108463" y="980728"/>
            <a:ext cx="58676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Comunicação </a:t>
            </a:r>
            <a:r>
              <a:rPr lang="pt-PT" sz="21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 Formação</a:t>
            </a:r>
          </a:p>
        </p:txBody>
      </p:sp>
    </p:spTree>
    <p:extLst>
      <p:ext uri="{BB962C8B-B14F-4D97-AF65-F5344CB8AC3E}">
        <p14:creationId xmlns:p14="http://schemas.microsoft.com/office/powerpoint/2010/main" val="207455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F7FAC871-444E-45F9-8FFB-D4029F91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3DAC74A-EC36-493C-8C81-841F423B9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F2B787A-68DC-44E3-8FDE-413608E76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15</a:t>
            </a:fld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772209-0E66-4DD2-955C-A5A6D98E2AE7}"/>
              </a:ext>
            </a:extLst>
          </p:cNvPr>
          <p:cNvSpPr txBox="1"/>
          <p:nvPr/>
        </p:nvSpPr>
        <p:spPr>
          <a:xfrm>
            <a:off x="143508" y="980728"/>
            <a:ext cx="58136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Comunicação 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– Nova Plataforma Interativa</a:t>
            </a:r>
            <a:endParaRPr lang="pt-PT" sz="21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BB7E3FA-1096-4987-A139-1249D0C27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08" y="2078851"/>
            <a:ext cx="2484276" cy="2286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áfico 9" descr="Anterior">
            <a:extLst>
              <a:ext uri="{FF2B5EF4-FFF2-40B4-BE49-F238E27FC236}">
                <a16:creationId xmlns:a16="http://schemas.microsoft.com/office/drawing/2014/main" id="{36403249-AB5A-4706-9604-CDB29E331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817217" y="4508574"/>
            <a:ext cx="685800" cy="6858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D1F5C15-CBC8-4407-82FF-459CB509A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449" y="2078850"/>
            <a:ext cx="6221043" cy="3171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upo 3">
            <a:extLst>
              <a:ext uri="{FF2B5EF4-FFF2-40B4-BE49-F238E27FC236}">
                <a16:creationId xmlns:a16="http://schemas.microsoft.com/office/drawing/2014/main" id="{69445EC6-2358-44A1-B4D1-B04C62415D35}"/>
              </a:ext>
            </a:extLst>
          </p:cNvPr>
          <p:cNvGrpSpPr/>
          <p:nvPr/>
        </p:nvGrpSpPr>
        <p:grpSpPr>
          <a:xfrm>
            <a:off x="7164288" y="110083"/>
            <a:ext cx="1404156" cy="392415"/>
            <a:chOff x="2107728" y="3925856"/>
            <a:chExt cx="6175987" cy="2083058"/>
          </a:xfrm>
        </p:grpSpPr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5D615960-F9BE-4401-A24C-CBF683E30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CA3551-F4DB-4D2D-BD22-5917F3F08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602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F7FAC871-444E-45F9-8FFB-D4029F91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3DAC74A-EC36-493C-8C81-841F423B9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F2B787A-68DC-44E3-8FDE-413608E76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16</a:t>
            </a:fld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61369C-00E8-4FD8-A79F-6041DEB06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7" y="1556792"/>
            <a:ext cx="8547037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EF9C40DB-2E22-49AE-838F-1C741388D399}"/>
              </a:ext>
            </a:extLst>
          </p:cNvPr>
          <p:cNvCxnSpPr/>
          <p:nvPr/>
        </p:nvCxnSpPr>
        <p:spPr>
          <a:xfrm>
            <a:off x="3504818" y="2312876"/>
            <a:ext cx="3803486" cy="540060"/>
          </a:xfrm>
          <a:prstGeom prst="straightConnector1">
            <a:avLst/>
          </a:prstGeom>
          <a:ln w="7620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7315692A-6AC1-4972-893C-37FD1FB314AC}"/>
              </a:ext>
            </a:extLst>
          </p:cNvPr>
          <p:cNvSpPr/>
          <p:nvPr/>
        </p:nvSpPr>
        <p:spPr>
          <a:xfrm>
            <a:off x="6059697" y="4077072"/>
            <a:ext cx="2904791" cy="540060"/>
          </a:xfrm>
          <a:prstGeom prst="rect">
            <a:avLst/>
          </a:prstGeom>
          <a:solidFill>
            <a:srgbClr val="006699"/>
          </a:solidFill>
          <a:ln>
            <a:solidFill>
              <a:srgbClr val="00669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350" dirty="0"/>
              <a:t>Permite comentar diretamente o manual de utilizador</a:t>
            </a:r>
          </a:p>
        </p:txBody>
      </p:sp>
      <p:grpSp>
        <p:nvGrpSpPr>
          <p:cNvPr id="13" name="Grupo 3">
            <a:extLst>
              <a:ext uri="{FF2B5EF4-FFF2-40B4-BE49-F238E27FC236}">
                <a16:creationId xmlns:a16="http://schemas.microsoft.com/office/drawing/2014/main" id="{0844B751-57B8-4D3C-A5C7-52CA2E3B6660}"/>
              </a:ext>
            </a:extLst>
          </p:cNvPr>
          <p:cNvGrpSpPr/>
          <p:nvPr/>
        </p:nvGrpSpPr>
        <p:grpSpPr>
          <a:xfrm>
            <a:off x="7164288" y="110083"/>
            <a:ext cx="1404156" cy="392415"/>
            <a:chOff x="2107728" y="3925856"/>
            <a:chExt cx="6175987" cy="2083058"/>
          </a:xfrm>
        </p:grpSpPr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258D4433-600A-4C49-82FC-0351508398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5" name="Picture 13">
              <a:extLst>
                <a:ext uri="{FF2B5EF4-FFF2-40B4-BE49-F238E27FC236}">
                  <a16:creationId xmlns:a16="http://schemas.microsoft.com/office/drawing/2014/main" id="{C3260942-4BF3-440C-9AB1-72F2D5BB2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E6F74B0-8A2C-4134-9A2D-0BE57795E9C6}"/>
              </a:ext>
            </a:extLst>
          </p:cNvPr>
          <p:cNvSpPr txBox="1"/>
          <p:nvPr/>
        </p:nvSpPr>
        <p:spPr>
          <a:xfrm>
            <a:off x="143508" y="980728"/>
            <a:ext cx="58136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Comunicação 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– Nova Plataforma Interativa</a:t>
            </a:r>
            <a:endParaRPr lang="pt-PT" sz="21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513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CD80F9E9-3AE2-427F-8060-A51ED3C20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C086FF8-8082-4175-AB8A-3BBE1836F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076E04D-F307-4CA1-A429-9C6CEBCD7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17</a:t>
            </a:fld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912373B-AE77-4CAB-9FB6-7E85C1869ED1}"/>
              </a:ext>
            </a:extLst>
          </p:cNvPr>
          <p:cNvSpPr txBox="1"/>
          <p:nvPr/>
        </p:nvSpPr>
        <p:spPr>
          <a:xfrm>
            <a:off x="89502" y="1376772"/>
            <a:ext cx="462555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Comunicação 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– Plataforma Interativa</a:t>
            </a:r>
            <a:endParaRPr lang="pt-PT" sz="21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9F21FBE-3E7A-4419-B491-66EEC4EC8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2" y="980728"/>
            <a:ext cx="8904885" cy="4498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9CFE5D2-6128-4599-9A98-1A7A8E665947}"/>
              </a:ext>
            </a:extLst>
          </p:cNvPr>
          <p:cNvSpPr/>
          <p:nvPr/>
        </p:nvSpPr>
        <p:spPr>
          <a:xfrm>
            <a:off x="5112060" y="1916832"/>
            <a:ext cx="3804371" cy="1188132"/>
          </a:xfrm>
          <a:prstGeom prst="rect">
            <a:avLst/>
          </a:prstGeom>
          <a:noFill/>
          <a:ln w="76200">
            <a:solidFill>
              <a:srgbClr val="00669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pic>
        <p:nvPicPr>
          <p:cNvPr id="1026" name="Picture 2" descr="Resultado de imagem para sharing">
            <a:extLst>
              <a:ext uri="{FF2B5EF4-FFF2-40B4-BE49-F238E27FC236}">
                <a16:creationId xmlns:a16="http://schemas.microsoft.com/office/drawing/2014/main" id="{E1C73304-F89C-4FE0-AFEC-C4C3831D3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255" y="4129198"/>
            <a:ext cx="1676066" cy="167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95626C9-091A-4BC1-BA2E-9626AE990402}"/>
              </a:ext>
            </a:extLst>
          </p:cNvPr>
          <p:cNvSpPr txBox="1"/>
          <p:nvPr/>
        </p:nvSpPr>
        <p:spPr>
          <a:xfrm>
            <a:off x="4978893" y="5749806"/>
            <a:ext cx="38043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1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PARTILHA DE EXPERIÊNCIAS</a:t>
            </a:r>
          </a:p>
        </p:txBody>
      </p:sp>
      <p:grpSp>
        <p:nvGrpSpPr>
          <p:cNvPr id="13" name="Grupo 3">
            <a:extLst>
              <a:ext uri="{FF2B5EF4-FFF2-40B4-BE49-F238E27FC236}">
                <a16:creationId xmlns:a16="http://schemas.microsoft.com/office/drawing/2014/main" id="{DF246A35-5604-463A-AF89-8C709090C212}"/>
              </a:ext>
            </a:extLst>
          </p:cNvPr>
          <p:cNvGrpSpPr/>
          <p:nvPr/>
        </p:nvGrpSpPr>
        <p:grpSpPr>
          <a:xfrm>
            <a:off x="7164288" y="110083"/>
            <a:ext cx="1404156" cy="392415"/>
            <a:chOff x="2107728" y="3925856"/>
            <a:chExt cx="6175987" cy="2083058"/>
          </a:xfrm>
        </p:grpSpPr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A21D2505-0095-4891-9DEE-BEAF2B8E9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5" name="Picture 13">
              <a:extLst>
                <a:ext uri="{FF2B5EF4-FFF2-40B4-BE49-F238E27FC236}">
                  <a16:creationId xmlns:a16="http://schemas.microsoft.com/office/drawing/2014/main" id="{F7BFC4D8-CF39-4447-8743-24B397723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569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279C18B-2063-436B-8A42-A66112E09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1160" y="692696"/>
            <a:ext cx="3499226" cy="6165304"/>
          </a:xfrm>
          <a:prstGeom prst="rect">
            <a:avLst/>
          </a:prstGeom>
        </p:spPr>
      </p:pic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80DE690-5000-48BD-90E0-B2F869E28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DF4F756-D1E0-45F6-A59B-0C8EEFE8A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D7D3173-61CE-438C-8AA7-4CBA9F69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18</a:t>
            </a:fld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80CC0F3-7303-4679-B212-9A4DBDAE4B7A}"/>
              </a:ext>
            </a:extLst>
          </p:cNvPr>
          <p:cNvSpPr txBox="1"/>
          <p:nvPr/>
        </p:nvSpPr>
        <p:spPr>
          <a:xfrm>
            <a:off x="1757870" y="2641680"/>
            <a:ext cx="2851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COMUNICAÇÃO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748186A-9B0D-4693-AE16-218543B70CB7}"/>
              </a:ext>
            </a:extLst>
          </p:cNvPr>
          <p:cNvSpPr txBox="1"/>
          <p:nvPr/>
        </p:nvSpPr>
        <p:spPr>
          <a:xfrm>
            <a:off x="5651959" y="2641680"/>
            <a:ext cx="245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pt-PT" sz="2400" dirty="0"/>
              <a:t>OPERAÇÃO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F637E79-17E0-47C8-921A-CAFBB4A0DA02}"/>
              </a:ext>
            </a:extLst>
          </p:cNvPr>
          <p:cNvSpPr txBox="1"/>
          <p:nvPr/>
        </p:nvSpPr>
        <p:spPr>
          <a:xfrm>
            <a:off x="1757870" y="3888806"/>
            <a:ext cx="2216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pt-PT" sz="2400" dirty="0">
                <a:solidFill>
                  <a:schemeClr val="bg1">
                    <a:lumMod val="85000"/>
                  </a:schemeClr>
                </a:solidFill>
                <a:effectLst/>
              </a:rPr>
              <a:t>REPORTING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0E1C469-628C-4B1D-9B54-2A17498A5927}"/>
              </a:ext>
            </a:extLst>
          </p:cNvPr>
          <p:cNvSpPr txBox="1"/>
          <p:nvPr/>
        </p:nvSpPr>
        <p:spPr>
          <a:xfrm>
            <a:off x="5721502" y="3908521"/>
            <a:ext cx="2594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pt-PT" sz="2400" dirty="0">
                <a:solidFill>
                  <a:schemeClr val="bg1">
                    <a:lumMod val="85000"/>
                  </a:schemeClr>
                </a:solidFill>
                <a:effectLst/>
              </a:rPr>
              <a:t>ORGANIZAÇÃO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03179C5-7B65-44A8-BB4A-2EBAEB4FCCCC}"/>
              </a:ext>
            </a:extLst>
          </p:cNvPr>
          <p:cNvSpPr txBox="1"/>
          <p:nvPr/>
        </p:nvSpPr>
        <p:spPr>
          <a:xfrm>
            <a:off x="108463" y="1069286"/>
            <a:ext cx="58676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Desenvolvimentos SICC SNC-AP 2019/2020 </a:t>
            </a:r>
          </a:p>
        </p:txBody>
      </p: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DE169840-312D-4473-9FCF-5D5D9E45BBDF}"/>
              </a:ext>
            </a:extLst>
          </p:cNvPr>
          <p:cNvCxnSpPr/>
          <p:nvPr/>
        </p:nvCxnSpPr>
        <p:spPr>
          <a:xfrm>
            <a:off x="2033718" y="3080261"/>
            <a:ext cx="2754306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31">
            <a:extLst>
              <a:ext uri="{FF2B5EF4-FFF2-40B4-BE49-F238E27FC236}">
                <a16:creationId xmlns:a16="http://schemas.microsoft.com/office/drawing/2014/main" id="{F13F9EBA-77CF-4D6F-B30C-8A31CD59D6FB}"/>
              </a:ext>
            </a:extLst>
          </p:cNvPr>
          <p:cNvCxnSpPr/>
          <p:nvPr/>
        </p:nvCxnSpPr>
        <p:spPr>
          <a:xfrm>
            <a:off x="2033718" y="4317554"/>
            <a:ext cx="2754306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xão reta 32">
            <a:extLst>
              <a:ext uri="{FF2B5EF4-FFF2-40B4-BE49-F238E27FC236}">
                <a16:creationId xmlns:a16="http://schemas.microsoft.com/office/drawing/2014/main" id="{B3C1D0EC-5CCA-4E45-8982-DCE3E84CADF9}"/>
              </a:ext>
            </a:extLst>
          </p:cNvPr>
          <p:cNvCxnSpPr/>
          <p:nvPr/>
        </p:nvCxnSpPr>
        <p:spPr>
          <a:xfrm>
            <a:off x="5922150" y="3080261"/>
            <a:ext cx="2754306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xão reta 33">
            <a:extLst>
              <a:ext uri="{FF2B5EF4-FFF2-40B4-BE49-F238E27FC236}">
                <a16:creationId xmlns:a16="http://schemas.microsoft.com/office/drawing/2014/main" id="{A2FABB2A-9E9A-440C-819B-957E09C3FDB8}"/>
              </a:ext>
            </a:extLst>
          </p:cNvPr>
          <p:cNvCxnSpPr/>
          <p:nvPr/>
        </p:nvCxnSpPr>
        <p:spPr>
          <a:xfrm>
            <a:off x="5976156" y="4347102"/>
            <a:ext cx="2754306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o 3">
            <a:extLst>
              <a:ext uri="{FF2B5EF4-FFF2-40B4-BE49-F238E27FC236}">
                <a16:creationId xmlns:a16="http://schemas.microsoft.com/office/drawing/2014/main" id="{30F2F939-D487-4CA1-9C4E-5798FED72229}"/>
              </a:ext>
            </a:extLst>
          </p:cNvPr>
          <p:cNvGrpSpPr/>
          <p:nvPr/>
        </p:nvGrpSpPr>
        <p:grpSpPr>
          <a:xfrm>
            <a:off x="7164288" y="110083"/>
            <a:ext cx="1404156" cy="392415"/>
            <a:chOff x="2107728" y="3925856"/>
            <a:chExt cx="6175987" cy="2083058"/>
          </a:xfrm>
        </p:grpSpPr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id="{E66DDE56-B813-4838-8F14-3B1B1EC3F8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21" name="Picture 13">
              <a:extLst>
                <a:ext uri="{FF2B5EF4-FFF2-40B4-BE49-F238E27FC236}">
                  <a16:creationId xmlns:a16="http://schemas.microsoft.com/office/drawing/2014/main" id="{873C9BCD-A8B5-4140-8AAF-399E28C27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6078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43D2D89E-4A2D-4B9A-8C02-F719D88FD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D2FC215-072F-4153-A66B-ADEFDD5E5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2FB7393-D830-4F4B-9F94-038314E8C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19</a:t>
            </a:fld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9674A64-F8C7-495A-A0B4-70D1E1BEBB11}"/>
              </a:ext>
            </a:extLst>
          </p:cNvPr>
          <p:cNvSpPr txBox="1"/>
          <p:nvPr/>
        </p:nvSpPr>
        <p:spPr>
          <a:xfrm>
            <a:off x="108463" y="997278"/>
            <a:ext cx="63537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Operação 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– Parametrização do Sistema</a:t>
            </a:r>
            <a:endParaRPr lang="pt-PT" sz="21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54961C-4D12-48F6-A895-26AA7025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8" y="1539459"/>
            <a:ext cx="3652534" cy="2999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855657F-C253-4747-8E0F-35DF1BB1B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504" y="1543454"/>
            <a:ext cx="3652534" cy="2995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9171B36-4504-4A85-B4EB-0C166FA60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898" y="3158711"/>
            <a:ext cx="7081624" cy="310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Grupo 3">
            <a:extLst>
              <a:ext uri="{FF2B5EF4-FFF2-40B4-BE49-F238E27FC236}">
                <a16:creationId xmlns:a16="http://schemas.microsoft.com/office/drawing/2014/main" id="{62DF1BCF-E197-4224-9D38-421D109EDA3D}"/>
              </a:ext>
            </a:extLst>
          </p:cNvPr>
          <p:cNvGrpSpPr/>
          <p:nvPr/>
        </p:nvGrpSpPr>
        <p:grpSpPr>
          <a:xfrm>
            <a:off x="7164288" y="110083"/>
            <a:ext cx="1404156" cy="392415"/>
            <a:chOff x="2107728" y="3925856"/>
            <a:chExt cx="6175987" cy="2083058"/>
          </a:xfrm>
        </p:grpSpPr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293CDB96-CBAF-4B76-8551-27AE5F42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7" name="Picture 13">
              <a:extLst>
                <a:ext uri="{FF2B5EF4-FFF2-40B4-BE49-F238E27FC236}">
                  <a16:creationId xmlns:a16="http://schemas.microsoft.com/office/drawing/2014/main" id="{DA172513-6051-4D17-9302-DCD38CAE4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6541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A11729D-4696-4056-B56F-90BF01041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2</a:t>
            </a:fld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435D7B1-0FA2-431C-A237-2210C284FC95}"/>
              </a:ext>
            </a:extLst>
          </p:cNvPr>
          <p:cNvSpPr txBox="1"/>
          <p:nvPr/>
        </p:nvSpPr>
        <p:spPr>
          <a:xfrm>
            <a:off x="1276123" y="3221251"/>
            <a:ext cx="2700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PROGRAMA</a:t>
            </a:r>
          </a:p>
        </p:txBody>
      </p:sp>
      <p:grpSp>
        <p:nvGrpSpPr>
          <p:cNvPr id="9" name="Grupo 3">
            <a:extLst>
              <a:ext uri="{FF2B5EF4-FFF2-40B4-BE49-F238E27FC236}">
                <a16:creationId xmlns:a16="http://schemas.microsoft.com/office/drawing/2014/main" id="{4D832187-E446-4F28-BD0D-0595FC964495}"/>
              </a:ext>
            </a:extLst>
          </p:cNvPr>
          <p:cNvGrpSpPr/>
          <p:nvPr/>
        </p:nvGrpSpPr>
        <p:grpSpPr>
          <a:xfrm>
            <a:off x="7176775" y="156265"/>
            <a:ext cx="1404156" cy="392415"/>
            <a:chOff x="2107728" y="3925856"/>
            <a:chExt cx="6175987" cy="2083058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A3299811-376E-4C74-BE2E-1E3F02F69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1" name="Picture 13">
              <a:extLst>
                <a:ext uri="{FF2B5EF4-FFF2-40B4-BE49-F238E27FC236}">
                  <a16:creationId xmlns:a16="http://schemas.microsoft.com/office/drawing/2014/main" id="{33415E9F-280C-49D1-B1AD-BAA0C2290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EE92A469-7F6B-4E9F-9294-EE1FC3FE84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127" y="0"/>
            <a:ext cx="4848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52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43D2D89E-4A2D-4B9A-8C02-F719D88FD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D2FC215-072F-4153-A66B-ADEFDD5E5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2FB7393-D830-4F4B-9F94-038314E8C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20</a:t>
            </a:fld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9674A64-F8C7-495A-A0B4-70D1E1BEBB11}"/>
              </a:ext>
            </a:extLst>
          </p:cNvPr>
          <p:cNvSpPr txBox="1"/>
          <p:nvPr/>
        </p:nvSpPr>
        <p:spPr>
          <a:xfrm>
            <a:off x="108463" y="997278"/>
            <a:ext cx="63537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Operação 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– Novos Desenvolvimentos</a:t>
            </a:r>
            <a:endParaRPr lang="pt-PT" sz="21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" name="Grupo 3">
            <a:extLst>
              <a:ext uri="{FF2B5EF4-FFF2-40B4-BE49-F238E27FC236}">
                <a16:creationId xmlns:a16="http://schemas.microsoft.com/office/drawing/2014/main" id="{C8C905A2-665E-4A1C-895A-738ECB60374B}"/>
              </a:ext>
            </a:extLst>
          </p:cNvPr>
          <p:cNvGrpSpPr/>
          <p:nvPr/>
        </p:nvGrpSpPr>
        <p:grpSpPr>
          <a:xfrm>
            <a:off x="5493105" y="2186862"/>
            <a:ext cx="3343606" cy="1110628"/>
            <a:chOff x="2107728" y="3925856"/>
            <a:chExt cx="6175987" cy="2083058"/>
          </a:xfrm>
        </p:grpSpPr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0E8EAC8F-1656-4A7F-BD9B-31F82314FF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0F77FEB-20F0-4989-8525-6558A76E3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D1227AD5-2A10-4B74-8EB5-01E8D48A2B8D}"/>
              </a:ext>
            </a:extLst>
          </p:cNvPr>
          <p:cNvSpPr/>
          <p:nvPr/>
        </p:nvSpPr>
        <p:spPr>
          <a:xfrm>
            <a:off x="413012" y="1964893"/>
            <a:ext cx="5184576" cy="1404156"/>
          </a:xfrm>
          <a:prstGeom prst="round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DA1559-0B87-42D7-906E-514EBDD541F9}"/>
              </a:ext>
            </a:extLst>
          </p:cNvPr>
          <p:cNvGrpSpPr/>
          <p:nvPr/>
        </p:nvGrpSpPr>
        <p:grpSpPr>
          <a:xfrm>
            <a:off x="413538" y="1916832"/>
            <a:ext cx="4808824" cy="1404157"/>
            <a:chOff x="545979" y="1395200"/>
            <a:chExt cx="6411765" cy="1872209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FC37ACBC-99B5-49FF-B7CD-EDAC2F50248A}"/>
                </a:ext>
              </a:extLst>
            </p:cNvPr>
            <p:cNvSpPr/>
            <p:nvPr/>
          </p:nvSpPr>
          <p:spPr>
            <a:xfrm>
              <a:off x="545979" y="1395201"/>
              <a:ext cx="6411765" cy="18722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C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CE02B86E-2B30-4B4E-BCA6-0C3229A13160}"/>
                </a:ext>
              </a:extLst>
            </p:cNvPr>
            <p:cNvSpPr txBox="1"/>
            <p:nvPr/>
          </p:nvSpPr>
          <p:spPr>
            <a:xfrm>
              <a:off x="911424" y="2648505"/>
              <a:ext cx="604632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Registos de Contabilidade Orçamental</a:t>
              </a:r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18" name="Modelo 3D 17" descr="Green checkmark">
                  <a:extLst>
                    <a:ext uri="{FF2B5EF4-FFF2-40B4-BE49-F238E27FC236}">
                      <a16:creationId xmlns:a16="http://schemas.microsoft.com/office/drawing/2014/main" id="{EED0C680-5999-4D29-B11C-B0068D0305B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50413944"/>
                    </p:ext>
                  </p:extLst>
                </p:nvPr>
              </p:nvGraphicFramePr>
              <p:xfrm>
                <a:off x="695400" y="1395200"/>
                <a:ext cx="1183748" cy="1188526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183748" cy="1188526"/>
                      </a:xfrm>
                      <a:prstGeom prst="rect">
                        <a:avLst/>
                      </a:prstGeom>
                    </am3d:spPr>
                    <am3d:camera>
                      <am3d:pos x="0" y="0" z="6563663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206523" d="1000000"/>
                      <am3d:preTrans dx="0" dy="-14800077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526802" ay="4382139" az="1468278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23423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18" name="Modelo 3D 17" descr="Green checkmark">
                  <a:extLst>
                    <a:ext uri="{FF2B5EF4-FFF2-40B4-BE49-F238E27FC236}">
                      <a16:creationId xmlns:a16="http://schemas.microsoft.com/office/drawing/2014/main" id="{EED0C680-5999-4D29-B11C-B0068D0305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0805" y="1412776"/>
                  <a:ext cx="1183748" cy="118852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6DFA68BA-47AF-4F74-9DFC-06CD045BAA4B}"/>
                </a:ext>
              </a:extLst>
            </p:cNvPr>
            <p:cNvSpPr txBox="1"/>
            <p:nvPr/>
          </p:nvSpPr>
          <p:spPr>
            <a:xfrm>
              <a:off x="1126747" y="2159357"/>
              <a:ext cx="576064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ALIDAÇÕES nos 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C1F99BB-5C51-47FB-B5FC-FCC72007FB38}"/>
              </a:ext>
            </a:extLst>
          </p:cNvPr>
          <p:cNvGrpSpPr/>
          <p:nvPr/>
        </p:nvGrpSpPr>
        <p:grpSpPr>
          <a:xfrm>
            <a:off x="2897815" y="3861048"/>
            <a:ext cx="5817593" cy="1884665"/>
            <a:chOff x="545979" y="1395201"/>
            <a:chExt cx="5982069" cy="2260359"/>
          </a:xfrm>
          <a:solidFill>
            <a:srgbClr val="008080"/>
          </a:solidFill>
        </p:grpSpPr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E22FD70F-9A25-472A-ACD1-642842989265}"/>
                </a:ext>
              </a:extLst>
            </p:cNvPr>
            <p:cNvSpPr/>
            <p:nvPr/>
          </p:nvSpPr>
          <p:spPr>
            <a:xfrm>
              <a:off x="545979" y="1395201"/>
              <a:ext cx="5982069" cy="2260359"/>
            </a:xfrm>
            <a:prstGeom prst="roundRect">
              <a:avLst/>
            </a:prstGeom>
            <a:grpFill/>
            <a:ln>
              <a:solidFill>
                <a:srgbClr val="00808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350">
                <a:solidFill>
                  <a:schemeClr val="bg1"/>
                </a:solidFill>
              </a:endParaRP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F6E2A38B-541D-4ED1-AD9B-D45C7036FEAA}"/>
                </a:ext>
              </a:extLst>
            </p:cNvPr>
            <p:cNvSpPr txBox="1"/>
            <p:nvPr/>
          </p:nvSpPr>
          <p:spPr>
            <a:xfrm>
              <a:off x="656693" y="1535811"/>
              <a:ext cx="5760640" cy="20398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57175" indent="-2571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PT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PAGAMENTOS E COBRANÇAS PARCIAIS</a:t>
              </a:r>
            </a:p>
            <a:p>
              <a:pPr marL="257175" indent="-2571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PT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ADIANTAMENTOS A CLIENTES E FORNECEDORES</a:t>
              </a:r>
            </a:p>
            <a:p>
              <a:pPr marL="257175" indent="-2571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PT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ANEXOS E EXTRATOS – FICHEIROS S3CP</a:t>
              </a:r>
            </a:p>
            <a:p>
              <a:pPr marL="257175" indent="-2571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PT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FATURAÇÃO ELETRÓNICA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0577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279C18B-2063-436B-8A42-A66112E09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052" y="692696"/>
            <a:ext cx="3555638" cy="6264696"/>
          </a:xfrm>
          <a:prstGeom prst="rect">
            <a:avLst/>
          </a:prstGeom>
        </p:spPr>
      </p:pic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80DE690-5000-48BD-90E0-B2F869E28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DF4F756-D1E0-45F6-A59B-0C8EEFE8A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D7D3173-61CE-438C-8AA7-4CBA9F69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21</a:t>
            </a:fld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80CC0F3-7303-4679-B212-9A4DBDAE4B7A}"/>
              </a:ext>
            </a:extLst>
          </p:cNvPr>
          <p:cNvSpPr txBox="1"/>
          <p:nvPr/>
        </p:nvSpPr>
        <p:spPr>
          <a:xfrm>
            <a:off x="1757870" y="2641680"/>
            <a:ext cx="2851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COMUNICAÇÃO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748186A-9B0D-4693-AE16-218543B70CB7}"/>
              </a:ext>
            </a:extLst>
          </p:cNvPr>
          <p:cNvSpPr txBox="1"/>
          <p:nvPr/>
        </p:nvSpPr>
        <p:spPr>
          <a:xfrm>
            <a:off x="5651959" y="2641680"/>
            <a:ext cx="245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pt-PT" sz="2400" dirty="0">
                <a:solidFill>
                  <a:schemeClr val="bg1">
                    <a:lumMod val="85000"/>
                  </a:schemeClr>
                </a:solidFill>
                <a:effectLst/>
              </a:rPr>
              <a:t>OPERAÇÃO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F637E79-17E0-47C8-921A-CAFBB4A0DA02}"/>
              </a:ext>
            </a:extLst>
          </p:cNvPr>
          <p:cNvSpPr txBox="1"/>
          <p:nvPr/>
        </p:nvSpPr>
        <p:spPr>
          <a:xfrm>
            <a:off x="1757870" y="3888806"/>
            <a:ext cx="2216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pt-PT" sz="2400" dirty="0"/>
              <a:t>REPORTING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0E1C469-628C-4B1D-9B54-2A17498A5927}"/>
              </a:ext>
            </a:extLst>
          </p:cNvPr>
          <p:cNvSpPr txBox="1"/>
          <p:nvPr/>
        </p:nvSpPr>
        <p:spPr>
          <a:xfrm>
            <a:off x="5721502" y="3908521"/>
            <a:ext cx="2594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pt-PT" sz="2400" dirty="0">
                <a:solidFill>
                  <a:schemeClr val="bg1">
                    <a:lumMod val="85000"/>
                  </a:schemeClr>
                </a:solidFill>
                <a:effectLst/>
              </a:rPr>
              <a:t>ORGANIZAÇÃO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03179C5-7B65-44A8-BB4A-2EBAEB4FCCCC}"/>
              </a:ext>
            </a:extLst>
          </p:cNvPr>
          <p:cNvSpPr txBox="1"/>
          <p:nvPr/>
        </p:nvSpPr>
        <p:spPr>
          <a:xfrm>
            <a:off x="108463" y="1052736"/>
            <a:ext cx="58676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Desenvolvimentos SICC SNC-AP 2019/2020 </a:t>
            </a:r>
          </a:p>
        </p:txBody>
      </p: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DE169840-312D-4473-9FCF-5D5D9E45BBDF}"/>
              </a:ext>
            </a:extLst>
          </p:cNvPr>
          <p:cNvCxnSpPr/>
          <p:nvPr/>
        </p:nvCxnSpPr>
        <p:spPr>
          <a:xfrm>
            <a:off x="2033718" y="3080261"/>
            <a:ext cx="2754306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31">
            <a:extLst>
              <a:ext uri="{FF2B5EF4-FFF2-40B4-BE49-F238E27FC236}">
                <a16:creationId xmlns:a16="http://schemas.microsoft.com/office/drawing/2014/main" id="{F13F9EBA-77CF-4D6F-B30C-8A31CD59D6FB}"/>
              </a:ext>
            </a:extLst>
          </p:cNvPr>
          <p:cNvCxnSpPr/>
          <p:nvPr/>
        </p:nvCxnSpPr>
        <p:spPr>
          <a:xfrm>
            <a:off x="2033718" y="4317554"/>
            <a:ext cx="2754306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xão reta 32">
            <a:extLst>
              <a:ext uri="{FF2B5EF4-FFF2-40B4-BE49-F238E27FC236}">
                <a16:creationId xmlns:a16="http://schemas.microsoft.com/office/drawing/2014/main" id="{B3C1D0EC-5CCA-4E45-8982-DCE3E84CADF9}"/>
              </a:ext>
            </a:extLst>
          </p:cNvPr>
          <p:cNvCxnSpPr/>
          <p:nvPr/>
        </p:nvCxnSpPr>
        <p:spPr>
          <a:xfrm>
            <a:off x="5922150" y="3080261"/>
            <a:ext cx="2754306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xão reta 33">
            <a:extLst>
              <a:ext uri="{FF2B5EF4-FFF2-40B4-BE49-F238E27FC236}">
                <a16:creationId xmlns:a16="http://schemas.microsoft.com/office/drawing/2014/main" id="{A2FABB2A-9E9A-440C-819B-957E09C3FDB8}"/>
              </a:ext>
            </a:extLst>
          </p:cNvPr>
          <p:cNvCxnSpPr/>
          <p:nvPr/>
        </p:nvCxnSpPr>
        <p:spPr>
          <a:xfrm>
            <a:off x="5976156" y="4347102"/>
            <a:ext cx="2754306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o 3">
            <a:extLst>
              <a:ext uri="{FF2B5EF4-FFF2-40B4-BE49-F238E27FC236}">
                <a16:creationId xmlns:a16="http://schemas.microsoft.com/office/drawing/2014/main" id="{93BE056F-9AE4-4295-A1E3-7E0225716D38}"/>
              </a:ext>
            </a:extLst>
          </p:cNvPr>
          <p:cNvGrpSpPr/>
          <p:nvPr/>
        </p:nvGrpSpPr>
        <p:grpSpPr>
          <a:xfrm>
            <a:off x="7164288" y="110083"/>
            <a:ext cx="1404156" cy="392415"/>
            <a:chOff x="2107728" y="3925856"/>
            <a:chExt cx="6175987" cy="2083058"/>
          </a:xfrm>
        </p:grpSpPr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id="{3556CB94-3BAB-4965-96FC-4BA2DF035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21" name="Picture 13">
              <a:extLst>
                <a:ext uri="{FF2B5EF4-FFF2-40B4-BE49-F238E27FC236}">
                  <a16:creationId xmlns:a16="http://schemas.microsoft.com/office/drawing/2014/main" id="{56B0D4D9-90AF-4FD6-BA5A-435B31C54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1674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815571D0-EB15-4568-A226-38349C75F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7E003EB-C7AB-49E2-8D3A-C49F1B6A0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F9EDD95-6DD8-4917-83E0-B3C8AE8F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22</a:t>
            </a:fld>
            <a:endParaRPr lang="pt-PT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105FB41-86B0-4DCB-B175-BD415F9270E8}"/>
              </a:ext>
            </a:extLst>
          </p:cNvPr>
          <p:cNvSpPr txBox="1">
            <a:spLocks/>
          </p:cNvSpPr>
          <p:nvPr/>
        </p:nvSpPr>
        <p:spPr>
          <a:xfrm>
            <a:off x="1863954" y="2298315"/>
            <a:ext cx="5416093" cy="286981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3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Processo de conferência dos mapas orçamentais</a:t>
            </a:r>
            <a:br>
              <a:rPr lang="pt-PT" sz="3300" b="1" dirty="0">
                <a:latin typeface="Century Gothic" panose="020B0502020202020204" pitchFamily="34" charset="0"/>
                <a:cs typeface="Calibri Light" panose="020F0302020204030204" pitchFamily="34" charset="0"/>
              </a:rPr>
            </a:br>
            <a:r>
              <a:rPr lang="pt-PT" sz="2025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[DOREC, DODES e DDORC]</a:t>
            </a:r>
            <a:br>
              <a:rPr lang="pt-PT" sz="3300" b="1" dirty="0">
                <a:latin typeface="Century Gothic" panose="020B0502020202020204" pitchFamily="34" charset="0"/>
                <a:cs typeface="Calibri Light" panose="020F0302020204030204" pitchFamily="34" charset="0"/>
              </a:rPr>
            </a:br>
            <a:br>
              <a:rPr lang="pt-PT" sz="3300" b="1" dirty="0">
                <a:latin typeface="Century Gothic" panose="020B0502020202020204" pitchFamily="34" charset="0"/>
                <a:cs typeface="Calibri Light" panose="020F0302020204030204" pitchFamily="34" charset="0"/>
              </a:rPr>
            </a:br>
            <a:r>
              <a:rPr lang="pt-PT" sz="33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(Sugestões)</a:t>
            </a:r>
            <a:endParaRPr lang="pt-PT" sz="3300" b="1" dirty="0">
              <a:latin typeface="Century Gothic" panose="020B0502020202020204" pitchFamily="34" charset="0"/>
            </a:endParaRPr>
          </a:p>
        </p:txBody>
      </p:sp>
      <p:grpSp>
        <p:nvGrpSpPr>
          <p:cNvPr id="11" name="Grupo 3">
            <a:extLst>
              <a:ext uri="{FF2B5EF4-FFF2-40B4-BE49-F238E27FC236}">
                <a16:creationId xmlns:a16="http://schemas.microsoft.com/office/drawing/2014/main" id="{F8E1302C-474E-402C-BC14-11C24DEE30D8}"/>
              </a:ext>
            </a:extLst>
          </p:cNvPr>
          <p:cNvGrpSpPr/>
          <p:nvPr/>
        </p:nvGrpSpPr>
        <p:grpSpPr>
          <a:xfrm>
            <a:off x="7164288" y="110083"/>
            <a:ext cx="1404156" cy="392415"/>
            <a:chOff x="2107728" y="3925856"/>
            <a:chExt cx="6175987" cy="2083058"/>
          </a:xfrm>
        </p:grpSpPr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DB42B6FD-5E99-4EF3-BD16-20CB0553F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4F957CEB-E996-49B5-985C-859250D7C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1C5432-8DD5-4D32-9001-739112CFE345}"/>
              </a:ext>
            </a:extLst>
          </p:cNvPr>
          <p:cNvSpPr txBox="1"/>
          <p:nvPr/>
        </p:nvSpPr>
        <p:spPr>
          <a:xfrm>
            <a:off x="108463" y="980728"/>
            <a:ext cx="24113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3931712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815571D0-EB15-4568-A226-38349C75F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7E003EB-C7AB-49E2-8D3A-C49F1B6A0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F9EDD95-6DD8-4917-83E0-B3C8AE8F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23</a:t>
            </a:fld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0D4ADD2-2F8E-4C78-BC59-35DC45B5706A}"/>
              </a:ext>
            </a:extLst>
          </p:cNvPr>
          <p:cNvSpPr txBox="1"/>
          <p:nvPr/>
        </p:nvSpPr>
        <p:spPr>
          <a:xfrm>
            <a:off x="108463" y="1412776"/>
            <a:ext cx="82079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500" dirty="0">
                <a:latin typeface="Century Gothic" panose="020B0502020202020204" pitchFamily="34" charset="0"/>
              </a:rPr>
              <a:t>O que fazer quando recebemos ficheiros de erro após envio dos ficheiros S3CP?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03DFA73-15EF-4E55-AF8F-ADA5D57A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519" y="2720777"/>
            <a:ext cx="7142899" cy="330051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E30684B-A582-46FB-9C14-763BF1B31A00}"/>
              </a:ext>
            </a:extLst>
          </p:cNvPr>
          <p:cNvSpPr/>
          <p:nvPr/>
        </p:nvSpPr>
        <p:spPr>
          <a:xfrm>
            <a:off x="1425328" y="4203124"/>
            <a:ext cx="5910152" cy="1529343"/>
          </a:xfrm>
          <a:prstGeom prst="rect">
            <a:avLst/>
          </a:prstGeom>
          <a:noFill/>
          <a:ln w="19050">
            <a:solidFill>
              <a:srgbClr val="0080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29B5E7D-ADDA-435F-B5AD-AA89FF188897}"/>
              </a:ext>
            </a:extLst>
          </p:cNvPr>
          <p:cNvSpPr/>
          <p:nvPr/>
        </p:nvSpPr>
        <p:spPr>
          <a:xfrm>
            <a:off x="1580961" y="3684368"/>
            <a:ext cx="6735455" cy="316450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97683F2-02D2-4531-8420-3E1107F58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4661932"/>
            <a:ext cx="1503372" cy="15033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ABEDE1C-95C8-4AB3-A4F0-847F5DCCB1FD}"/>
              </a:ext>
            </a:extLst>
          </p:cNvPr>
          <p:cNvSpPr txBox="1"/>
          <p:nvPr/>
        </p:nvSpPr>
        <p:spPr>
          <a:xfrm rot="21290241">
            <a:off x="6794294" y="4959731"/>
            <a:ext cx="1026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Verificar a natureza dos saldos do BA.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EB57BE-681D-4E03-86AD-0FD5E1E0E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63" y="1937470"/>
            <a:ext cx="5258135" cy="1191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65EE993-DBA7-448A-9AEE-165DCF25E0F5}"/>
              </a:ext>
            </a:extLst>
          </p:cNvPr>
          <p:cNvSpPr/>
          <p:nvPr/>
        </p:nvSpPr>
        <p:spPr>
          <a:xfrm>
            <a:off x="6184245" y="2331706"/>
            <a:ext cx="1696498" cy="579933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bg1"/>
                </a:solidFill>
              </a:rPr>
              <a:t>Ficheiro de “erros”</a:t>
            </a:r>
          </a:p>
          <a:p>
            <a:pPr algn="ctr"/>
            <a:r>
              <a:rPr lang="pt-PT" sz="1200" dirty="0">
                <a:solidFill>
                  <a:schemeClr val="bg1"/>
                </a:solidFill>
              </a:rPr>
              <a:t>(Validação do DODES)</a:t>
            </a:r>
          </a:p>
        </p:txBody>
      </p:sp>
      <p:grpSp>
        <p:nvGrpSpPr>
          <p:cNvPr id="17" name="Grupo 3">
            <a:extLst>
              <a:ext uri="{FF2B5EF4-FFF2-40B4-BE49-F238E27FC236}">
                <a16:creationId xmlns:a16="http://schemas.microsoft.com/office/drawing/2014/main" id="{B55AA9A3-4F51-40A3-9704-D59FDCA75033}"/>
              </a:ext>
            </a:extLst>
          </p:cNvPr>
          <p:cNvGrpSpPr/>
          <p:nvPr/>
        </p:nvGrpSpPr>
        <p:grpSpPr>
          <a:xfrm>
            <a:off x="7164288" y="110083"/>
            <a:ext cx="1404156" cy="392415"/>
            <a:chOff x="2107728" y="3925856"/>
            <a:chExt cx="6175987" cy="2083058"/>
          </a:xfrm>
        </p:grpSpPr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22099B06-8F94-4912-8A35-2981C0D45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9" name="Picture 13">
              <a:extLst>
                <a:ext uri="{FF2B5EF4-FFF2-40B4-BE49-F238E27FC236}">
                  <a16:creationId xmlns:a16="http://schemas.microsoft.com/office/drawing/2014/main" id="{1DC54059-4DB0-4D65-9C6D-4DDEEEE68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C4A4597-F1D9-46CE-B76E-D737D3746B38}"/>
              </a:ext>
            </a:extLst>
          </p:cNvPr>
          <p:cNvSpPr txBox="1"/>
          <p:nvPr/>
        </p:nvSpPr>
        <p:spPr>
          <a:xfrm>
            <a:off x="108463" y="980728"/>
            <a:ext cx="24113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2244409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F9EDD95-6DD8-4917-83E0-B3C8AE8F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24</a:t>
            </a:fld>
            <a:endParaRPr lang="pt-PT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455011E-02BF-404F-94C5-15263634A53D}"/>
              </a:ext>
            </a:extLst>
          </p:cNvPr>
          <p:cNvSpPr/>
          <p:nvPr/>
        </p:nvSpPr>
        <p:spPr>
          <a:xfrm>
            <a:off x="7011422" y="1482472"/>
            <a:ext cx="1191827" cy="319676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825" dirty="0">
                <a:solidFill>
                  <a:schemeClr val="bg1"/>
                </a:solidFill>
              </a:rPr>
              <a:t>Processo de validação do ficheiro BA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2E87564-2A27-426D-93B2-B76DA6301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16" y="3203806"/>
            <a:ext cx="7975250" cy="258353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938D20-A96C-4CF5-A065-81C9840B1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277" y="1124744"/>
            <a:ext cx="2760518" cy="1955703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B82664AF-2EEC-4FC4-B46B-6C7054B19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7256496"/>
              </p:ext>
            </p:extLst>
          </p:nvPr>
        </p:nvGraphicFramePr>
        <p:xfrm>
          <a:off x="3869932" y="1787437"/>
          <a:ext cx="2822633" cy="1463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Imagem 11">
            <a:extLst>
              <a:ext uri="{FF2B5EF4-FFF2-40B4-BE49-F238E27FC236}">
                <a16:creationId xmlns:a16="http://schemas.microsoft.com/office/drawing/2014/main" id="{1688AAB5-27DE-4E0B-B2C0-8BFEFCA206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82" y="1851978"/>
            <a:ext cx="1334467" cy="133446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6E6F567-FBDE-4B35-AD73-97A124A4ECB7}"/>
              </a:ext>
            </a:extLst>
          </p:cNvPr>
          <p:cNvSpPr txBox="1"/>
          <p:nvPr/>
        </p:nvSpPr>
        <p:spPr>
          <a:xfrm rot="21290241">
            <a:off x="7090348" y="2063419"/>
            <a:ext cx="907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/>
              <a:t>Verificar a natureza dos saldos.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9398DD8-D660-45C0-B37B-B8443AF30D65}"/>
              </a:ext>
            </a:extLst>
          </p:cNvPr>
          <p:cNvSpPr/>
          <p:nvPr/>
        </p:nvSpPr>
        <p:spPr>
          <a:xfrm>
            <a:off x="1061611" y="3203806"/>
            <a:ext cx="413888" cy="2601458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858B29D-3A8C-44C7-955C-0822DBB129CF}"/>
              </a:ext>
            </a:extLst>
          </p:cNvPr>
          <p:cNvSpPr/>
          <p:nvPr/>
        </p:nvSpPr>
        <p:spPr>
          <a:xfrm>
            <a:off x="7663168" y="3204372"/>
            <a:ext cx="473228" cy="2600892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grpSp>
        <p:nvGrpSpPr>
          <p:cNvPr id="19" name="Grupo 3">
            <a:extLst>
              <a:ext uri="{FF2B5EF4-FFF2-40B4-BE49-F238E27FC236}">
                <a16:creationId xmlns:a16="http://schemas.microsoft.com/office/drawing/2014/main" id="{0D7C1737-875F-464D-9E42-E487AD642679}"/>
              </a:ext>
            </a:extLst>
          </p:cNvPr>
          <p:cNvGrpSpPr/>
          <p:nvPr/>
        </p:nvGrpSpPr>
        <p:grpSpPr>
          <a:xfrm>
            <a:off x="7164288" y="110083"/>
            <a:ext cx="1404156" cy="392415"/>
            <a:chOff x="2107728" y="3925856"/>
            <a:chExt cx="6175987" cy="2083058"/>
          </a:xfrm>
        </p:grpSpPr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id="{2EBC5B30-A1AA-44E2-B77C-2D2BEF48FD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21" name="Picture 13">
              <a:extLst>
                <a:ext uri="{FF2B5EF4-FFF2-40B4-BE49-F238E27FC236}">
                  <a16:creationId xmlns:a16="http://schemas.microsoft.com/office/drawing/2014/main" id="{318B513C-2CDC-49CF-A853-DD12B39AC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7207EC2-0407-4E87-A4F7-0D00D30A9C0A}"/>
              </a:ext>
            </a:extLst>
          </p:cNvPr>
          <p:cNvSpPr txBox="1"/>
          <p:nvPr/>
        </p:nvSpPr>
        <p:spPr>
          <a:xfrm>
            <a:off x="108463" y="980728"/>
            <a:ext cx="24113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3350036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F9EDD95-6DD8-4917-83E0-B3C8AE8F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25</a:t>
            </a:fld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0F83659-09EE-4738-96D3-CA9D58C42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2122972"/>
            <a:ext cx="8531744" cy="288674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252A2B9-7269-4175-8DD1-868A5CEA8DA8}"/>
              </a:ext>
            </a:extLst>
          </p:cNvPr>
          <p:cNvSpPr txBox="1"/>
          <p:nvPr/>
        </p:nvSpPr>
        <p:spPr>
          <a:xfrm>
            <a:off x="575556" y="5121398"/>
            <a:ext cx="3267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Registo contabilístico de transição de saldos (obrigações) para o período seguinte (N-1 para N)!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4B9EF83-7DAC-4F6B-919C-CF468335FB32}"/>
              </a:ext>
            </a:extLst>
          </p:cNvPr>
          <p:cNvSpPr txBox="1"/>
          <p:nvPr/>
        </p:nvSpPr>
        <p:spPr>
          <a:xfrm>
            <a:off x="35496" y="1472734"/>
            <a:ext cx="90355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Sugestão</a:t>
            </a:r>
            <a:r>
              <a:rPr lang="pt-PT" sz="13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: Comparar a soma das colunas do </a:t>
            </a:r>
            <a:r>
              <a:rPr lang="pt-PT" sz="135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DODES</a:t>
            </a:r>
            <a:r>
              <a:rPr lang="pt-PT" sz="13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com os saldos das contas no </a:t>
            </a:r>
            <a:r>
              <a:rPr lang="pt-PT" sz="12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Balancete de Razão Geral</a:t>
            </a:r>
            <a:r>
              <a:rPr lang="pt-PT" sz="13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7FD6FD9-A9B0-4E67-A572-98BC8787426F}"/>
              </a:ext>
            </a:extLst>
          </p:cNvPr>
          <p:cNvSpPr/>
          <p:nvPr/>
        </p:nvSpPr>
        <p:spPr>
          <a:xfrm>
            <a:off x="7598658" y="5157193"/>
            <a:ext cx="1435519" cy="282401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bg1"/>
                </a:solidFill>
              </a:rPr>
              <a:t>Ficheiro CSV do </a:t>
            </a:r>
            <a:r>
              <a:rPr lang="pt-PT" sz="1050" b="1" dirty="0">
                <a:solidFill>
                  <a:schemeClr val="bg1"/>
                </a:solidFill>
              </a:rPr>
              <a:t>DODES</a:t>
            </a:r>
          </a:p>
        </p:txBody>
      </p:sp>
      <p:sp>
        <p:nvSpPr>
          <p:cNvPr id="8" name="Seta: Para Cima 7">
            <a:extLst>
              <a:ext uri="{FF2B5EF4-FFF2-40B4-BE49-F238E27FC236}">
                <a16:creationId xmlns:a16="http://schemas.microsoft.com/office/drawing/2014/main" id="{65BAFC6A-0FCB-4D7F-A9B9-5DC519F17E2D}"/>
              </a:ext>
            </a:extLst>
          </p:cNvPr>
          <p:cNvSpPr/>
          <p:nvPr/>
        </p:nvSpPr>
        <p:spPr>
          <a:xfrm>
            <a:off x="1979713" y="4879635"/>
            <a:ext cx="327074" cy="241763"/>
          </a:xfrm>
          <a:prstGeom prst="upArrow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grpSp>
        <p:nvGrpSpPr>
          <p:cNvPr id="15" name="Grupo 3">
            <a:extLst>
              <a:ext uri="{FF2B5EF4-FFF2-40B4-BE49-F238E27FC236}">
                <a16:creationId xmlns:a16="http://schemas.microsoft.com/office/drawing/2014/main" id="{6660344E-91D3-49E5-8EF7-B1B9D1A62668}"/>
              </a:ext>
            </a:extLst>
          </p:cNvPr>
          <p:cNvGrpSpPr/>
          <p:nvPr/>
        </p:nvGrpSpPr>
        <p:grpSpPr>
          <a:xfrm>
            <a:off x="7164288" y="110083"/>
            <a:ext cx="1404156" cy="392415"/>
            <a:chOff x="2107728" y="3925856"/>
            <a:chExt cx="6175987" cy="2083058"/>
          </a:xfrm>
        </p:grpSpPr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DD5B6DCF-2E16-4D5F-A5FA-CDB18FD41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7" name="Picture 13">
              <a:extLst>
                <a:ext uri="{FF2B5EF4-FFF2-40B4-BE49-F238E27FC236}">
                  <a16:creationId xmlns:a16="http://schemas.microsoft.com/office/drawing/2014/main" id="{7CBD6D25-B42E-4D21-8A79-095B8B528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B15701D-6900-45C0-A29E-ED6E5D5BA9F4}"/>
              </a:ext>
            </a:extLst>
          </p:cNvPr>
          <p:cNvSpPr txBox="1"/>
          <p:nvPr/>
        </p:nvSpPr>
        <p:spPr>
          <a:xfrm>
            <a:off x="108463" y="980728"/>
            <a:ext cx="24113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4157149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F9EDD95-6DD8-4917-83E0-B3C8AE8F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26</a:t>
            </a:fld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E09248B-7413-4AAE-AC39-B99DCBB8F225}"/>
              </a:ext>
            </a:extLst>
          </p:cNvPr>
          <p:cNvSpPr txBox="1"/>
          <p:nvPr/>
        </p:nvSpPr>
        <p:spPr>
          <a:xfrm>
            <a:off x="108463" y="1472734"/>
            <a:ext cx="80819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Sugestão</a:t>
            </a:r>
            <a:r>
              <a:rPr lang="pt-PT" sz="13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: Verificar se as regras de validação dos ficheiros estão a ser cumpridas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49B8AE1-25A8-4DA8-A2DA-3496904E0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13" y="2140085"/>
            <a:ext cx="6230231" cy="1576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384A735-5C3F-492C-A2EB-F7815AA65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931" y="3758963"/>
            <a:ext cx="6203413" cy="2393848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99199BC-0290-482F-88EA-3450F76A6AF7}"/>
              </a:ext>
            </a:extLst>
          </p:cNvPr>
          <p:cNvSpPr/>
          <p:nvPr/>
        </p:nvSpPr>
        <p:spPr>
          <a:xfrm>
            <a:off x="7193388" y="1844824"/>
            <a:ext cx="1191827" cy="319676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900" dirty="0">
                <a:solidFill>
                  <a:schemeClr val="bg1"/>
                </a:solidFill>
              </a:rPr>
              <a:t>Regras de Validação do DODES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E059C4B-3AE2-4A63-B7D4-3F310168E4E3}"/>
              </a:ext>
            </a:extLst>
          </p:cNvPr>
          <p:cNvSpPr/>
          <p:nvPr/>
        </p:nvSpPr>
        <p:spPr>
          <a:xfrm>
            <a:off x="1459104" y="2425298"/>
            <a:ext cx="6203413" cy="1291734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grpSp>
        <p:nvGrpSpPr>
          <p:cNvPr id="15" name="Grupo 3">
            <a:extLst>
              <a:ext uri="{FF2B5EF4-FFF2-40B4-BE49-F238E27FC236}">
                <a16:creationId xmlns:a16="http://schemas.microsoft.com/office/drawing/2014/main" id="{92B0B640-F485-4A80-813C-F5A61C6036CC}"/>
              </a:ext>
            </a:extLst>
          </p:cNvPr>
          <p:cNvGrpSpPr/>
          <p:nvPr/>
        </p:nvGrpSpPr>
        <p:grpSpPr>
          <a:xfrm>
            <a:off x="7164288" y="110083"/>
            <a:ext cx="1404156" cy="392415"/>
            <a:chOff x="2107728" y="3925856"/>
            <a:chExt cx="6175987" cy="2083058"/>
          </a:xfrm>
        </p:grpSpPr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18F41C35-E533-4289-88DB-9E5888117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7" name="Picture 13">
              <a:extLst>
                <a:ext uri="{FF2B5EF4-FFF2-40B4-BE49-F238E27FC236}">
                  <a16:creationId xmlns:a16="http://schemas.microsoft.com/office/drawing/2014/main" id="{538819C3-652A-4EA6-A276-90CDB5B4A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A59480F-F0D6-4EE7-B4E8-D5169443AFB6}"/>
              </a:ext>
            </a:extLst>
          </p:cNvPr>
          <p:cNvSpPr txBox="1"/>
          <p:nvPr/>
        </p:nvSpPr>
        <p:spPr>
          <a:xfrm>
            <a:off x="108463" y="980728"/>
            <a:ext cx="24113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3956523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F9EDD95-6DD8-4917-83E0-B3C8AE8F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27</a:t>
            </a:fld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08009EF-7772-4383-B0E0-4648D550B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60" y="2025252"/>
            <a:ext cx="8425404" cy="34530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27543D5-2137-4480-983E-9C735EBA3A98}"/>
              </a:ext>
            </a:extLst>
          </p:cNvPr>
          <p:cNvSpPr txBox="1"/>
          <p:nvPr/>
        </p:nvSpPr>
        <p:spPr>
          <a:xfrm>
            <a:off x="108464" y="1484784"/>
            <a:ext cx="880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Sugestão</a:t>
            </a:r>
            <a:r>
              <a:rPr lang="pt-PT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:  Verificar, linha-a-linha, as regras de validação do </a:t>
            </a:r>
            <a:r>
              <a:rPr lang="pt-PT" sz="12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DODES</a:t>
            </a:r>
            <a:r>
              <a:rPr lang="pt-PT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quanto ao cumprimento das regras orçamentais constantes da NCP 26.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E083212-E108-4212-A00C-60B71A7613BC}"/>
              </a:ext>
            </a:extLst>
          </p:cNvPr>
          <p:cNvSpPr/>
          <p:nvPr/>
        </p:nvSpPr>
        <p:spPr>
          <a:xfrm>
            <a:off x="6977127" y="5589241"/>
            <a:ext cx="1435519" cy="282401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bg1"/>
                </a:solidFill>
              </a:rPr>
              <a:t>Ficheiro XML do </a:t>
            </a:r>
            <a:r>
              <a:rPr lang="pt-PT" sz="1050" b="1" dirty="0">
                <a:solidFill>
                  <a:schemeClr val="bg1"/>
                </a:solidFill>
              </a:rPr>
              <a:t>DODES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F591A1F-AF16-4DFE-8C96-9F69DF2569F9}"/>
              </a:ext>
            </a:extLst>
          </p:cNvPr>
          <p:cNvSpPr/>
          <p:nvPr/>
        </p:nvSpPr>
        <p:spPr>
          <a:xfrm>
            <a:off x="6953285" y="1975119"/>
            <a:ext cx="1829979" cy="3453059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grpSp>
        <p:nvGrpSpPr>
          <p:cNvPr id="14" name="Grupo 3">
            <a:extLst>
              <a:ext uri="{FF2B5EF4-FFF2-40B4-BE49-F238E27FC236}">
                <a16:creationId xmlns:a16="http://schemas.microsoft.com/office/drawing/2014/main" id="{D707D333-5FB1-4956-ACDC-0E94BD1F093E}"/>
              </a:ext>
            </a:extLst>
          </p:cNvPr>
          <p:cNvGrpSpPr/>
          <p:nvPr/>
        </p:nvGrpSpPr>
        <p:grpSpPr>
          <a:xfrm>
            <a:off x="7164288" y="110083"/>
            <a:ext cx="1404156" cy="392415"/>
            <a:chOff x="2107728" y="3925856"/>
            <a:chExt cx="6175987" cy="2083058"/>
          </a:xfrm>
        </p:grpSpPr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55A99CF3-C7DB-4D89-BF72-791AB70E74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6" name="Picture 13">
              <a:extLst>
                <a:ext uri="{FF2B5EF4-FFF2-40B4-BE49-F238E27FC236}">
                  <a16:creationId xmlns:a16="http://schemas.microsoft.com/office/drawing/2014/main" id="{EED9239F-394A-4BE4-81C8-D69FE9F5B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D405B6F-038B-4B20-A059-E8D036168DB6}"/>
              </a:ext>
            </a:extLst>
          </p:cNvPr>
          <p:cNvSpPr txBox="1"/>
          <p:nvPr/>
        </p:nvSpPr>
        <p:spPr>
          <a:xfrm>
            <a:off x="108463" y="980728"/>
            <a:ext cx="24113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3936948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F9EDD95-6DD8-4917-83E0-B3C8AE8F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28</a:t>
            </a:fld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2157354-F5E5-425B-A166-7F56FB42E2E6}"/>
              </a:ext>
            </a:extLst>
          </p:cNvPr>
          <p:cNvSpPr txBox="1"/>
          <p:nvPr/>
        </p:nvSpPr>
        <p:spPr>
          <a:xfrm>
            <a:off x="108464" y="1412776"/>
            <a:ext cx="8927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Sugestão</a:t>
            </a:r>
            <a:r>
              <a:rPr lang="pt-PT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:  Comparar a soma das colunas do </a:t>
            </a:r>
            <a:r>
              <a:rPr lang="pt-PT" sz="12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DOREC</a:t>
            </a:r>
            <a:r>
              <a:rPr lang="pt-PT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com os saldos das contas no </a:t>
            </a:r>
            <a:r>
              <a:rPr lang="pt-PT" sz="12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Balancete de Razão Geral</a:t>
            </a:r>
            <a:r>
              <a:rPr lang="pt-PT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A33525-0978-4D3B-BAB7-E50ABF01152A}"/>
              </a:ext>
            </a:extLst>
          </p:cNvPr>
          <p:cNvSpPr txBox="1"/>
          <p:nvPr/>
        </p:nvSpPr>
        <p:spPr>
          <a:xfrm>
            <a:off x="3238419" y="5491074"/>
            <a:ext cx="1694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Registo contabilístico das </a:t>
            </a:r>
          </a:p>
          <a:p>
            <a:pPr algn="ctr"/>
            <a:r>
              <a:rPr lang="pt-PT" sz="1200" dirty="0"/>
              <a:t>liquidações transitadas!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F7E370E-C33C-4EF8-9288-ED32B3094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7" y="2060848"/>
            <a:ext cx="8518345" cy="3333377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2559C7B-04B8-4C82-AF50-A6C57C04216A}"/>
              </a:ext>
            </a:extLst>
          </p:cNvPr>
          <p:cNvSpPr/>
          <p:nvPr/>
        </p:nvSpPr>
        <p:spPr>
          <a:xfrm>
            <a:off x="7473141" y="1706325"/>
            <a:ext cx="1435519" cy="282401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bg1"/>
                </a:solidFill>
              </a:rPr>
              <a:t>Ficheiro CSV do </a:t>
            </a:r>
            <a:r>
              <a:rPr lang="pt-PT" sz="1050" b="1" dirty="0">
                <a:solidFill>
                  <a:schemeClr val="bg1"/>
                </a:solidFill>
              </a:rPr>
              <a:t>DOREC</a:t>
            </a:r>
          </a:p>
        </p:txBody>
      </p:sp>
      <p:sp>
        <p:nvSpPr>
          <p:cNvPr id="8" name="Seta: Para Cima 7">
            <a:extLst>
              <a:ext uri="{FF2B5EF4-FFF2-40B4-BE49-F238E27FC236}">
                <a16:creationId xmlns:a16="http://schemas.microsoft.com/office/drawing/2014/main" id="{6EA0B287-A781-40D0-B6F6-432D0EE52ECF}"/>
              </a:ext>
            </a:extLst>
          </p:cNvPr>
          <p:cNvSpPr/>
          <p:nvPr/>
        </p:nvSpPr>
        <p:spPr>
          <a:xfrm>
            <a:off x="3779912" y="5124583"/>
            <a:ext cx="375547" cy="248633"/>
          </a:xfrm>
          <a:prstGeom prst="upArrow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 dirty="0"/>
          </a:p>
        </p:txBody>
      </p:sp>
      <p:grpSp>
        <p:nvGrpSpPr>
          <p:cNvPr id="15" name="Grupo 3">
            <a:extLst>
              <a:ext uri="{FF2B5EF4-FFF2-40B4-BE49-F238E27FC236}">
                <a16:creationId xmlns:a16="http://schemas.microsoft.com/office/drawing/2014/main" id="{201CF19A-AFCE-4B4D-89E1-C73189378DA8}"/>
              </a:ext>
            </a:extLst>
          </p:cNvPr>
          <p:cNvGrpSpPr/>
          <p:nvPr/>
        </p:nvGrpSpPr>
        <p:grpSpPr>
          <a:xfrm>
            <a:off x="7164288" y="110083"/>
            <a:ext cx="1404156" cy="392415"/>
            <a:chOff x="2107728" y="3925856"/>
            <a:chExt cx="6175987" cy="2083058"/>
          </a:xfrm>
        </p:grpSpPr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52F9207F-185B-43D3-BA10-A19D76741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7" name="Picture 13">
              <a:extLst>
                <a:ext uri="{FF2B5EF4-FFF2-40B4-BE49-F238E27FC236}">
                  <a16:creationId xmlns:a16="http://schemas.microsoft.com/office/drawing/2014/main" id="{51FDEABB-8692-49F4-920B-E7CABE625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4A198F-8942-4235-AFB8-ABFE85FA7359}"/>
              </a:ext>
            </a:extLst>
          </p:cNvPr>
          <p:cNvSpPr txBox="1"/>
          <p:nvPr/>
        </p:nvSpPr>
        <p:spPr>
          <a:xfrm>
            <a:off x="108463" y="980728"/>
            <a:ext cx="24113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2087847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F9EDD95-6DD8-4917-83E0-B3C8AE8F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29</a:t>
            </a:fld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2C82EFC-B0AE-4BE9-8A50-2B37723DFA3B}"/>
              </a:ext>
            </a:extLst>
          </p:cNvPr>
          <p:cNvSpPr txBox="1"/>
          <p:nvPr/>
        </p:nvSpPr>
        <p:spPr>
          <a:xfrm>
            <a:off x="108463" y="1412776"/>
            <a:ext cx="7973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Sugestão</a:t>
            </a:r>
            <a:r>
              <a:rPr lang="pt-PT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: Verificar se as regras de validação dos ficheiros estão a ser cumpridas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2163D97-04A6-4B7B-9A3A-5C406424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926" y="1796041"/>
            <a:ext cx="5695551" cy="428201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9218406-7B1C-4300-A9D9-4B534B8A6AD1}"/>
              </a:ext>
            </a:extLst>
          </p:cNvPr>
          <p:cNvSpPr/>
          <p:nvPr/>
        </p:nvSpPr>
        <p:spPr>
          <a:xfrm>
            <a:off x="7308305" y="1556792"/>
            <a:ext cx="1497096" cy="360000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>
                <a:solidFill>
                  <a:schemeClr val="bg1"/>
                </a:solidFill>
              </a:rPr>
              <a:t>Regras de Validação do DOREC</a:t>
            </a:r>
          </a:p>
        </p:txBody>
      </p:sp>
      <p:grpSp>
        <p:nvGrpSpPr>
          <p:cNvPr id="13" name="Grupo 3">
            <a:extLst>
              <a:ext uri="{FF2B5EF4-FFF2-40B4-BE49-F238E27FC236}">
                <a16:creationId xmlns:a16="http://schemas.microsoft.com/office/drawing/2014/main" id="{64D70D7A-7F77-4747-BC75-40E51637BEB7}"/>
              </a:ext>
            </a:extLst>
          </p:cNvPr>
          <p:cNvGrpSpPr/>
          <p:nvPr/>
        </p:nvGrpSpPr>
        <p:grpSpPr>
          <a:xfrm>
            <a:off x="7164288" y="110083"/>
            <a:ext cx="1404156" cy="392415"/>
            <a:chOff x="2107728" y="3925856"/>
            <a:chExt cx="6175987" cy="2083058"/>
          </a:xfrm>
        </p:grpSpPr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937876A8-97C0-4C43-BC18-73881BA255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5" name="Picture 13">
              <a:extLst>
                <a:ext uri="{FF2B5EF4-FFF2-40B4-BE49-F238E27FC236}">
                  <a16:creationId xmlns:a16="http://schemas.microsoft.com/office/drawing/2014/main" id="{439EA01D-CD5C-4A09-BDA3-6EDD319DE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55A9880-8FDC-4566-BF79-4BCF492E2A9B}"/>
              </a:ext>
            </a:extLst>
          </p:cNvPr>
          <p:cNvSpPr txBox="1"/>
          <p:nvPr/>
        </p:nvSpPr>
        <p:spPr>
          <a:xfrm>
            <a:off x="108463" y="980728"/>
            <a:ext cx="24113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4263255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Seta de linha com contador curva para a direita">
            <a:extLst>
              <a:ext uri="{FF2B5EF4-FFF2-40B4-BE49-F238E27FC236}">
                <a16:creationId xmlns:a16="http://schemas.microsoft.com/office/drawing/2014/main" id="{1AA7B04D-7419-49B4-9D38-3CB13F004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699087">
            <a:off x="3168262" y="-139874"/>
            <a:ext cx="3201392" cy="7869854"/>
          </a:xfrm>
          <a:prstGeom prst="rect">
            <a:avLst/>
          </a:prstGeom>
        </p:spPr>
      </p:pic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>
          <a:xfrm>
            <a:off x="7623520" y="6039320"/>
            <a:ext cx="277788" cy="270000"/>
          </a:xfrm>
          <a:prstGeom prst="rect">
            <a:avLst/>
          </a:prstGeom>
        </p:spPr>
        <p:txBody>
          <a:bodyPr/>
          <a:lstStyle/>
          <a:p>
            <a:fld id="{2541492B-3C9D-4956-BFFA-91BD210BDEFF}" type="slidenum">
              <a:rPr lang="pt-PT" smtClean="0"/>
              <a:pPr/>
              <a:t>3</a:t>
            </a:fld>
            <a:endParaRPr lang="pt-PT" dirty="0"/>
          </a:p>
        </p:txBody>
      </p:sp>
      <p:grpSp>
        <p:nvGrpSpPr>
          <p:cNvPr id="6" name="Grupo 3">
            <a:extLst>
              <a:ext uri="{FF2B5EF4-FFF2-40B4-BE49-F238E27FC236}">
                <a16:creationId xmlns:a16="http://schemas.microsoft.com/office/drawing/2014/main" id="{B23881FB-5193-4F32-B102-A8B816C203EC}"/>
              </a:ext>
            </a:extLst>
          </p:cNvPr>
          <p:cNvGrpSpPr/>
          <p:nvPr/>
        </p:nvGrpSpPr>
        <p:grpSpPr>
          <a:xfrm>
            <a:off x="89503" y="982275"/>
            <a:ext cx="2516855" cy="790541"/>
            <a:chOff x="2107728" y="3925856"/>
            <a:chExt cx="6175987" cy="208305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18C9B3-0CCF-4405-8181-75E15D621F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2" name="Picture 13">
              <a:extLst>
                <a:ext uri="{FF2B5EF4-FFF2-40B4-BE49-F238E27FC236}">
                  <a16:creationId xmlns:a16="http://schemas.microsoft.com/office/drawing/2014/main" id="{5071E6AC-E114-43CC-AED3-7588FB25C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5031E558-467B-4779-A94E-68E147088866}"/>
              </a:ext>
            </a:extLst>
          </p:cNvPr>
          <p:cNvSpPr/>
          <p:nvPr/>
        </p:nvSpPr>
        <p:spPr>
          <a:xfrm>
            <a:off x="556492" y="2618910"/>
            <a:ext cx="1890209" cy="648072"/>
          </a:xfrm>
          <a:prstGeom prst="rect">
            <a:avLst/>
          </a:prstGeom>
          <a:solidFill>
            <a:schemeClr val="bg1"/>
          </a:solidFill>
          <a:ln w="5715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pic>
        <p:nvPicPr>
          <p:cNvPr id="3074" name="Picture 2" descr="Resultado de imagem para hospital da senhora da oliveira guimaraes">
            <a:extLst>
              <a:ext uri="{FF2B5EF4-FFF2-40B4-BE49-F238E27FC236}">
                <a16:creationId xmlns:a16="http://schemas.microsoft.com/office/drawing/2014/main" id="{4F40E88B-85B3-4DB7-BC2A-C117860C2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06" y="2663592"/>
            <a:ext cx="1620180" cy="55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66D98A3-710E-42C5-979D-19FCE846F417}"/>
              </a:ext>
            </a:extLst>
          </p:cNvPr>
          <p:cNvSpPr txBox="1"/>
          <p:nvPr/>
        </p:nvSpPr>
        <p:spPr>
          <a:xfrm>
            <a:off x="556492" y="4386735"/>
            <a:ext cx="864096" cy="415498"/>
          </a:xfrm>
          <a:prstGeom prst="rect">
            <a:avLst/>
          </a:prstGeom>
          <a:solidFill>
            <a:srgbClr val="006699"/>
          </a:solidFill>
          <a:ln w="57150">
            <a:solidFill>
              <a:srgbClr val="00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2014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DE456FF-ED68-49E8-9514-A85FA71746C6}"/>
              </a:ext>
            </a:extLst>
          </p:cNvPr>
          <p:cNvSpPr txBox="1"/>
          <p:nvPr/>
        </p:nvSpPr>
        <p:spPr>
          <a:xfrm>
            <a:off x="1978549" y="4725144"/>
            <a:ext cx="864096" cy="415498"/>
          </a:xfrm>
          <a:prstGeom prst="rect">
            <a:avLst/>
          </a:prstGeom>
          <a:solidFill>
            <a:srgbClr val="0066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2015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0CED52B-DFB2-44FE-A4F4-7C974940596D}"/>
              </a:ext>
            </a:extLst>
          </p:cNvPr>
          <p:cNvSpPr/>
          <p:nvPr/>
        </p:nvSpPr>
        <p:spPr>
          <a:xfrm>
            <a:off x="1401375" y="5117559"/>
            <a:ext cx="1431000" cy="515738"/>
          </a:xfrm>
          <a:prstGeom prst="rect">
            <a:avLst/>
          </a:prstGeom>
          <a:solidFill>
            <a:schemeClr val="bg1"/>
          </a:solidFill>
          <a:ln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006699"/>
                </a:solidFill>
              </a:rPr>
              <a:t>23</a:t>
            </a:r>
            <a:r>
              <a:rPr lang="pt-PT" sz="1350" dirty="0">
                <a:solidFill>
                  <a:srgbClr val="006699"/>
                </a:solidFill>
              </a:rPr>
              <a:t> Entidades SICC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9E78C36-A6FA-480A-8CA7-DC4FDDA8835F}"/>
              </a:ext>
            </a:extLst>
          </p:cNvPr>
          <p:cNvSpPr txBox="1"/>
          <p:nvPr/>
        </p:nvSpPr>
        <p:spPr>
          <a:xfrm>
            <a:off x="2932756" y="4029942"/>
            <a:ext cx="864096" cy="415498"/>
          </a:xfrm>
          <a:prstGeom prst="rect">
            <a:avLst/>
          </a:prstGeom>
          <a:solidFill>
            <a:srgbClr val="0066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2016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C303579-E301-4463-BAB8-47EB1F3DE6A7}"/>
              </a:ext>
            </a:extLst>
          </p:cNvPr>
          <p:cNvSpPr txBox="1"/>
          <p:nvPr/>
        </p:nvSpPr>
        <p:spPr>
          <a:xfrm>
            <a:off x="4625144" y="4333617"/>
            <a:ext cx="864096" cy="415498"/>
          </a:xfrm>
          <a:prstGeom prst="rect">
            <a:avLst/>
          </a:prstGeom>
          <a:solidFill>
            <a:srgbClr val="006699"/>
          </a:solidFill>
          <a:ln w="57150">
            <a:solidFill>
              <a:srgbClr val="00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2017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1882D05-AA06-47F9-88F1-41E036726AED}"/>
              </a:ext>
            </a:extLst>
          </p:cNvPr>
          <p:cNvSpPr txBox="1"/>
          <p:nvPr/>
        </p:nvSpPr>
        <p:spPr>
          <a:xfrm>
            <a:off x="5169183" y="3502777"/>
            <a:ext cx="864096" cy="415498"/>
          </a:xfrm>
          <a:prstGeom prst="rect">
            <a:avLst/>
          </a:prstGeom>
          <a:solidFill>
            <a:srgbClr val="006699"/>
          </a:solidFill>
          <a:ln w="57150">
            <a:solidFill>
              <a:srgbClr val="00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2018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44BCBF0-2113-4F33-AC58-C62E92CF18AF}"/>
              </a:ext>
            </a:extLst>
          </p:cNvPr>
          <p:cNvSpPr txBox="1"/>
          <p:nvPr/>
        </p:nvSpPr>
        <p:spPr>
          <a:xfrm>
            <a:off x="6875194" y="3369048"/>
            <a:ext cx="864096" cy="415498"/>
          </a:xfrm>
          <a:prstGeom prst="rect">
            <a:avLst/>
          </a:prstGeom>
          <a:solidFill>
            <a:srgbClr val="006699"/>
          </a:solidFill>
          <a:ln w="57150">
            <a:solidFill>
              <a:srgbClr val="006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2019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98CF1C5-F784-4627-9826-A91B8DA56234}"/>
              </a:ext>
            </a:extLst>
          </p:cNvPr>
          <p:cNvSpPr/>
          <p:nvPr/>
        </p:nvSpPr>
        <p:spPr>
          <a:xfrm>
            <a:off x="2937737" y="3374948"/>
            <a:ext cx="1431000" cy="648072"/>
          </a:xfrm>
          <a:prstGeom prst="rect">
            <a:avLst/>
          </a:prstGeom>
          <a:solidFill>
            <a:schemeClr val="bg1"/>
          </a:solidFill>
          <a:ln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b="1" dirty="0">
                <a:solidFill>
                  <a:srgbClr val="006699"/>
                </a:solidFill>
              </a:rPr>
              <a:t>38</a:t>
            </a:r>
            <a:r>
              <a:rPr lang="pt-PT" sz="1350" dirty="0">
                <a:solidFill>
                  <a:srgbClr val="006699"/>
                </a:solidFill>
              </a:rPr>
              <a:t> Entidades SICC</a:t>
            </a:r>
          </a:p>
          <a:p>
            <a:pPr algn="ctr"/>
            <a:r>
              <a:rPr lang="pt-PT" sz="1350" dirty="0">
                <a:solidFill>
                  <a:srgbClr val="006699"/>
                </a:solidFill>
              </a:rPr>
              <a:t>(EPR e SPA)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30C4D014-4247-43B2-8468-AB3A1B668B60}"/>
              </a:ext>
            </a:extLst>
          </p:cNvPr>
          <p:cNvSpPr/>
          <p:nvPr/>
        </p:nvSpPr>
        <p:spPr>
          <a:xfrm>
            <a:off x="5174164" y="1887742"/>
            <a:ext cx="1431000" cy="893186"/>
          </a:xfrm>
          <a:prstGeom prst="rect">
            <a:avLst/>
          </a:prstGeom>
          <a:solidFill>
            <a:schemeClr val="bg1"/>
          </a:solidFill>
          <a:ln w="5715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100" b="1" dirty="0">
                <a:solidFill>
                  <a:srgbClr val="006699"/>
                </a:solidFill>
              </a:rPr>
              <a:t>45</a:t>
            </a:r>
            <a:r>
              <a:rPr lang="pt-PT" sz="1350" dirty="0">
                <a:solidFill>
                  <a:srgbClr val="006699"/>
                </a:solidFill>
              </a:rPr>
              <a:t> Entidades com </a:t>
            </a:r>
            <a:r>
              <a:rPr lang="pt-PT" sz="1350" b="1" dirty="0">
                <a:solidFill>
                  <a:srgbClr val="006699"/>
                </a:solidFill>
              </a:rPr>
              <a:t>SICC SNC-AP</a:t>
            </a:r>
          </a:p>
          <a:p>
            <a:pPr algn="ctr"/>
            <a:r>
              <a:rPr lang="pt-PT" sz="1050" b="1" dirty="0">
                <a:solidFill>
                  <a:srgbClr val="FFC000"/>
                </a:solidFill>
                <a:latin typeface="Century Gothic" panose="020B0502020202020204" pitchFamily="34" charset="0"/>
              </a:rPr>
              <a:t>1º Fecho de Contas em SNC-AP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FC7840B0-749D-4F85-BBB0-2E8EC69191E9}"/>
              </a:ext>
            </a:extLst>
          </p:cNvPr>
          <p:cNvSpPr/>
          <p:nvPr/>
        </p:nvSpPr>
        <p:spPr>
          <a:xfrm>
            <a:off x="4625144" y="4745244"/>
            <a:ext cx="1888419" cy="681978"/>
          </a:xfrm>
          <a:prstGeom prst="rect">
            <a:avLst/>
          </a:prstGeom>
          <a:solidFill>
            <a:schemeClr val="bg1"/>
          </a:solidFill>
          <a:ln w="5715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1350" b="1" dirty="0">
                <a:solidFill>
                  <a:srgbClr val="006699"/>
                </a:solidFill>
              </a:rPr>
              <a:t>Início da Implementação do </a:t>
            </a:r>
            <a:r>
              <a:rPr lang="pt-PT" sz="2100" b="1" dirty="0">
                <a:solidFill>
                  <a:srgbClr val="FFC000"/>
                </a:solidFill>
              </a:rPr>
              <a:t>SNC-AP</a:t>
            </a:r>
            <a:endParaRPr lang="pt-PT" sz="1350" b="1" dirty="0">
              <a:solidFill>
                <a:srgbClr val="FFC000"/>
              </a:solidFill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245B48E9-E444-41D9-B47A-1AB00C22FC8C}"/>
              </a:ext>
            </a:extLst>
          </p:cNvPr>
          <p:cNvSpPr/>
          <p:nvPr/>
        </p:nvSpPr>
        <p:spPr>
          <a:xfrm>
            <a:off x="6858827" y="3762414"/>
            <a:ext cx="1713595" cy="630770"/>
          </a:xfrm>
          <a:prstGeom prst="rect">
            <a:avLst/>
          </a:prstGeom>
          <a:solidFill>
            <a:schemeClr val="bg1"/>
          </a:solidFill>
          <a:ln w="5715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b="1" dirty="0">
                <a:solidFill>
                  <a:srgbClr val="FFC000"/>
                </a:solidFill>
              </a:rPr>
              <a:t>49</a:t>
            </a:r>
            <a:r>
              <a:rPr lang="pt-PT" sz="1350" b="1" dirty="0">
                <a:solidFill>
                  <a:srgbClr val="006699"/>
                </a:solidFill>
              </a:rPr>
              <a:t> Entidades com SICC SNC-AP</a:t>
            </a:r>
          </a:p>
        </p:txBody>
      </p:sp>
      <p:cxnSp>
        <p:nvCxnSpPr>
          <p:cNvPr id="71" name="Conexão reta 70">
            <a:extLst>
              <a:ext uri="{FF2B5EF4-FFF2-40B4-BE49-F238E27FC236}">
                <a16:creationId xmlns:a16="http://schemas.microsoft.com/office/drawing/2014/main" id="{3A01F7B2-B600-4D45-B59F-86630FCBF0EF}"/>
              </a:ext>
            </a:extLst>
          </p:cNvPr>
          <p:cNvCxnSpPr>
            <a:cxnSpLocks/>
            <a:stCxn id="13" idx="1"/>
            <a:endCxn id="5" idx="1"/>
          </p:cNvCxnSpPr>
          <p:nvPr/>
        </p:nvCxnSpPr>
        <p:spPr>
          <a:xfrm flipV="1">
            <a:off x="556492" y="2942946"/>
            <a:ext cx="0" cy="1651538"/>
          </a:xfrm>
          <a:prstGeom prst="line">
            <a:avLst/>
          </a:prstGeom>
          <a:ln w="571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xão reta 73">
            <a:extLst>
              <a:ext uri="{FF2B5EF4-FFF2-40B4-BE49-F238E27FC236}">
                <a16:creationId xmlns:a16="http://schemas.microsoft.com/office/drawing/2014/main" id="{16B49FAB-CE59-4079-BFF1-FBA2FAC0C7A2}"/>
              </a:ext>
            </a:extLst>
          </p:cNvPr>
          <p:cNvCxnSpPr>
            <a:cxnSpLocks/>
            <a:stCxn id="22" idx="1"/>
          </p:cNvCxnSpPr>
          <p:nvPr/>
        </p:nvCxnSpPr>
        <p:spPr>
          <a:xfrm flipV="1">
            <a:off x="5169183" y="2348881"/>
            <a:ext cx="0" cy="1361645"/>
          </a:xfrm>
          <a:prstGeom prst="line">
            <a:avLst/>
          </a:prstGeom>
          <a:ln w="5715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904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F9EDD95-6DD8-4917-83E0-B3C8AE8F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30</a:t>
            </a:fld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D806A87-A45A-45FF-9652-51782956A0B6}"/>
              </a:ext>
            </a:extLst>
          </p:cNvPr>
          <p:cNvSpPr txBox="1"/>
          <p:nvPr/>
        </p:nvSpPr>
        <p:spPr>
          <a:xfrm>
            <a:off x="130448" y="1486525"/>
            <a:ext cx="86397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Sugestão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: Validar os valores do </a:t>
            </a:r>
            <a:r>
              <a:rPr lang="pt-PT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DDORC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, do </a:t>
            </a:r>
            <a:r>
              <a:rPr lang="pt-PT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DOREC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e do </a:t>
            </a:r>
            <a:r>
              <a:rPr lang="pt-PT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DODES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. A soma do total da receita, por fonte de financiamento, tem que coincidir com o total do DOREC, assim como a despesa com o DODES. </a:t>
            </a:r>
          </a:p>
          <a:p>
            <a:pPr algn="just"/>
            <a:r>
              <a:rPr lang="pt-PT" sz="1400" b="1" dirty="0">
                <a:solidFill>
                  <a:srgbClr val="EC9D2E"/>
                </a:solidFill>
                <a:latin typeface="Century Gothic" panose="020B0502020202020204" pitchFamily="34" charset="0"/>
              </a:rPr>
              <a:t>As Operações de Tesouraria só são consideradas no DDORC.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185D07F-53D2-413F-9994-BAD30841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57" y="2547234"/>
            <a:ext cx="8092885" cy="364773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7D8D9ED-3FC0-4970-AC80-BE3FE7ED6FA9}"/>
              </a:ext>
            </a:extLst>
          </p:cNvPr>
          <p:cNvSpPr/>
          <p:nvPr/>
        </p:nvSpPr>
        <p:spPr>
          <a:xfrm>
            <a:off x="7341914" y="2204864"/>
            <a:ext cx="1671638" cy="262580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bg1"/>
                </a:solidFill>
              </a:rPr>
              <a:t>Ficheiro CSV do </a:t>
            </a:r>
            <a:r>
              <a:rPr lang="pt-PT" sz="1050" b="1" dirty="0">
                <a:solidFill>
                  <a:schemeClr val="bg1"/>
                </a:solidFill>
              </a:rPr>
              <a:t>DDORC</a:t>
            </a:r>
          </a:p>
        </p:txBody>
      </p:sp>
      <p:grpSp>
        <p:nvGrpSpPr>
          <p:cNvPr id="13" name="Grupo 3">
            <a:extLst>
              <a:ext uri="{FF2B5EF4-FFF2-40B4-BE49-F238E27FC236}">
                <a16:creationId xmlns:a16="http://schemas.microsoft.com/office/drawing/2014/main" id="{99F9C792-B8C7-49F3-AF3F-20E9CB3766E6}"/>
              </a:ext>
            </a:extLst>
          </p:cNvPr>
          <p:cNvGrpSpPr/>
          <p:nvPr/>
        </p:nvGrpSpPr>
        <p:grpSpPr>
          <a:xfrm>
            <a:off x="7164288" y="110083"/>
            <a:ext cx="1404156" cy="392415"/>
            <a:chOff x="2107728" y="3925856"/>
            <a:chExt cx="6175987" cy="2083058"/>
          </a:xfrm>
        </p:grpSpPr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382BA8A4-590B-47E3-A1B9-72C358CAB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5" name="Picture 13">
              <a:extLst>
                <a:ext uri="{FF2B5EF4-FFF2-40B4-BE49-F238E27FC236}">
                  <a16:creationId xmlns:a16="http://schemas.microsoft.com/office/drawing/2014/main" id="{44BE7D40-1222-4D9A-BE3F-37A2A9BB6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5A438EE-F820-4B36-85A1-031E05642809}"/>
              </a:ext>
            </a:extLst>
          </p:cNvPr>
          <p:cNvSpPr txBox="1"/>
          <p:nvPr/>
        </p:nvSpPr>
        <p:spPr>
          <a:xfrm>
            <a:off x="108463" y="980728"/>
            <a:ext cx="24113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89137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F9EDD95-6DD8-4917-83E0-B3C8AE8F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31</a:t>
            </a:fld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93F2E0D-7B34-4759-997B-735C1CDBC10E}"/>
              </a:ext>
            </a:extLst>
          </p:cNvPr>
          <p:cNvSpPr txBox="1"/>
          <p:nvPr/>
        </p:nvSpPr>
        <p:spPr>
          <a:xfrm>
            <a:off x="95278" y="1484784"/>
            <a:ext cx="68674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Sugestão</a:t>
            </a:r>
            <a:r>
              <a:rPr lang="pt-PT" sz="13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: Verificar se as regras de validação dos ficheiros estão a se cumpridas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E1B218F-C2F5-4A0F-85D1-6FBEF2279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75" y="1989327"/>
            <a:ext cx="7984649" cy="4120046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46F1EB6-100B-4B08-9C6F-5B7F2C31B03D}"/>
              </a:ext>
            </a:extLst>
          </p:cNvPr>
          <p:cNvSpPr/>
          <p:nvPr/>
        </p:nvSpPr>
        <p:spPr>
          <a:xfrm>
            <a:off x="7591437" y="1829489"/>
            <a:ext cx="1191827" cy="319676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900" dirty="0">
                <a:solidFill>
                  <a:schemeClr val="bg1"/>
                </a:solidFill>
              </a:rPr>
              <a:t>Regras de Validação do DDORC</a:t>
            </a:r>
          </a:p>
        </p:txBody>
      </p:sp>
      <p:grpSp>
        <p:nvGrpSpPr>
          <p:cNvPr id="13" name="Grupo 3">
            <a:extLst>
              <a:ext uri="{FF2B5EF4-FFF2-40B4-BE49-F238E27FC236}">
                <a16:creationId xmlns:a16="http://schemas.microsoft.com/office/drawing/2014/main" id="{2EBBB555-F162-44C9-9129-92241ED4CD00}"/>
              </a:ext>
            </a:extLst>
          </p:cNvPr>
          <p:cNvGrpSpPr/>
          <p:nvPr/>
        </p:nvGrpSpPr>
        <p:grpSpPr>
          <a:xfrm>
            <a:off x="7164288" y="110083"/>
            <a:ext cx="1404156" cy="392415"/>
            <a:chOff x="2107728" y="3925856"/>
            <a:chExt cx="6175987" cy="2083058"/>
          </a:xfrm>
        </p:grpSpPr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BD7DC7DB-D0E3-460A-BE70-4DFBF1E34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5" name="Picture 13">
              <a:extLst>
                <a:ext uri="{FF2B5EF4-FFF2-40B4-BE49-F238E27FC236}">
                  <a16:creationId xmlns:a16="http://schemas.microsoft.com/office/drawing/2014/main" id="{29EBD1C5-FA53-453A-9978-A133C682B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5D4490D-9B26-478B-A20C-02D5757EC43A}"/>
              </a:ext>
            </a:extLst>
          </p:cNvPr>
          <p:cNvSpPr txBox="1"/>
          <p:nvPr/>
        </p:nvSpPr>
        <p:spPr>
          <a:xfrm>
            <a:off x="108463" y="980728"/>
            <a:ext cx="24113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631543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815571D0-EB15-4568-A226-38349C75F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7E003EB-C7AB-49E2-8D3A-C49F1B6A0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F9EDD95-6DD8-4917-83E0-B3C8AE8F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32</a:t>
            </a:fld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442E67E-096A-4A6B-829F-4F4A7FEC3F2B}"/>
              </a:ext>
            </a:extLst>
          </p:cNvPr>
          <p:cNvSpPr txBox="1"/>
          <p:nvPr/>
        </p:nvSpPr>
        <p:spPr>
          <a:xfrm>
            <a:off x="108463" y="980728"/>
            <a:ext cx="24113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Reporting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5BB0D87-7CB3-4C3A-8E29-665765181EDF}"/>
              </a:ext>
            </a:extLst>
          </p:cNvPr>
          <p:cNvSpPr txBox="1"/>
          <p:nvPr/>
        </p:nvSpPr>
        <p:spPr>
          <a:xfrm>
            <a:off x="1544103" y="1963826"/>
            <a:ext cx="648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Sugestão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: Exportar ficheiros para Excel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2F01204-B987-47B3-8A7C-26035A49853E}"/>
              </a:ext>
            </a:extLst>
          </p:cNvPr>
          <p:cNvSpPr txBox="1"/>
          <p:nvPr/>
        </p:nvSpPr>
        <p:spPr>
          <a:xfrm>
            <a:off x="1218188" y="3142622"/>
            <a:ext cx="755356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213" lvl="1" indent="-214313">
              <a:buFont typeface="Wingdings" panose="05000000000000000000" pitchFamily="2" charset="2"/>
              <a:buChar char="ü"/>
            </a:pPr>
            <a:r>
              <a:rPr lang="pt-PT" sz="1350" dirty="0">
                <a:latin typeface="Century Gothic" panose="020B0502020202020204" pitchFamily="34" charset="0"/>
              </a:rPr>
              <a:t>Balancete de Razão Geral  </a:t>
            </a:r>
            <a:r>
              <a:rPr lang="pt-PT" sz="1350" dirty="0">
                <a:latin typeface="Century Gothic" panose="020B0502020202020204" pitchFamily="34" charset="0"/>
                <a:sym typeface="Wingdings" panose="05000000000000000000" pitchFamily="2" charset="2"/>
              </a:rPr>
              <a:t> Menu de Contabilidade Geral</a:t>
            </a:r>
          </a:p>
          <a:p>
            <a:endParaRPr lang="pt-PT" sz="1350" dirty="0">
              <a:latin typeface="Century Gothic" panose="020B0502020202020204" pitchFamily="34" charset="0"/>
            </a:endParaRPr>
          </a:p>
          <a:p>
            <a:pPr marL="557213" lvl="1" indent="-214313">
              <a:buFont typeface="Wingdings" panose="05000000000000000000" pitchFamily="2" charset="2"/>
              <a:buChar char="ü"/>
            </a:pPr>
            <a:r>
              <a:rPr lang="pt-PT" sz="1350" dirty="0">
                <a:latin typeface="Century Gothic" panose="020B0502020202020204" pitchFamily="34" charset="0"/>
              </a:rPr>
              <a:t>Extratos por tipo de documento </a:t>
            </a:r>
            <a:r>
              <a:rPr lang="pt-PT" sz="1350" dirty="0">
                <a:latin typeface="Century Gothic" panose="020B0502020202020204" pitchFamily="34" charset="0"/>
                <a:sym typeface="Wingdings" panose="05000000000000000000" pitchFamily="2" charset="2"/>
              </a:rPr>
              <a:t> Menu de Contabilidade Geral</a:t>
            </a:r>
          </a:p>
          <a:p>
            <a:endParaRPr lang="pt-PT" sz="1350" dirty="0">
              <a:latin typeface="Century Gothic" panose="020B0502020202020204" pitchFamily="34" charset="0"/>
            </a:endParaRPr>
          </a:p>
          <a:p>
            <a:pPr marL="557213" lvl="1" indent="-214313">
              <a:buFont typeface="Wingdings" panose="05000000000000000000" pitchFamily="2" charset="2"/>
              <a:buChar char="ü"/>
            </a:pPr>
            <a:r>
              <a:rPr lang="pt-PT" sz="1350" dirty="0">
                <a:latin typeface="Century Gothic" panose="020B0502020202020204" pitchFamily="34" charset="0"/>
              </a:rPr>
              <a:t>Mapas orçamentais (S3CP) </a:t>
            </a:r>
            <a:r>
              <a:rPr lang="pt-PT" sz="1350" dirty="0">
                <a:latin typeface="Century Gothic" panose="020B0502020202020204" pitchFamily="34" charset="0"/>
                <a:sym typeface="Wingdings" panose="05000000000000000000" pitchFamily="2" charset="2"/>
              </a:rPr>
              <a:t> Menu SNC-AP</a:t>
            </a:r>
          </a:p>
          <a:p>
            <a:endParaRPr lang="pt-PT" sz="135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557213" lvl="1" indent="-214313">
              <a:buFont typeface="Wingdings" panose="05000000000000000000" pitchFamily="2" charset="2"/>
              <a:buChar char="ü"/>
            </a:pPr>
            <a:r>
              <a:rPr lang="pt-PT" sz="1350" dirty="0">
                <a:latin typeface="Century Gothic" panose="020B0502020202020204" pitchFamily="34" charset="0"/>
              </a:rPr>
              <a:t>Balancetes da Contabilidade Orçamental (receita e despesa) </a:t>
            </a:r>
            <a:r>
              <a:rPr lang="pt-PT" sz="1350" dirty="0">
                <a:latin typeface="Century Gothic" panose="020B0502020202020204" pitchFamily="34" charset="0"/>
                <a:sym typeface="Wingdings" panose="05000000000000000000" pitchFamily="2" charset="2"/>
              </a:rPr>
              <a:t> Menu SNC-AP</a:t>
            </a:r>
          </a:p>
          <a:p>
            <a:pPr lvl="1"/>
            <a:endParaRPr lang="pt-PT" sz="135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557213" lvl="1" indent="-214313">
              <a:buFont typeface="Wingdings" panose="05000000000000000000" pitchFamily="2" charset="2"/>
              <a:buChar char="ü"/>
            </a:pPr>
            <a:r>
              <a:rPr lang="pt-PT" sz="1350" dirty="0">
                <a:latin typeface="Century Gothic" panose="020B0502020202020204" pitchFamily="34" charset="0"/>
                <a:sym typeface="Wingdings" panose="05000000000000000000" pitchFamily="2" charset="2"/>
              </a:rPr>
              <a:t>Extrato dos mapas S3CP  Menu SNC-AP</a:t>
            </a:r>
          </a:p>
          <a:p>
            <a:pPr marL="557213" lvl="1" indent="-214313">
              <a:buFont typeface="Wingdings" panose="05000000000000000000" pitchFamily="2" charset="2"/>
              <a:buChar char="ü"/>
            </a:pPr>
            <a:endParaRPr lang="pt-PT" sz="1350" dirty="0">
              <a:latin typeface="Century Gothic" panose="020B0502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4D89502-8A4D-47B6-B603-91D7AB3FF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87" y="1772816"/>
            <a:ext cx="1296144" cy="728268"/>
          </a:xfrm>
          <a:prstGeom prst="rect">
            <a:avLst/>
          </a:prstGeom>
        </p:spPr>
      </p:pic>
      <p:grpSp>
        <p:nvGrpSpPr>
          <p:cNvPr id="16" name="Grupo 3">
            <a:extLst>
              <a:ext uri="{FF2B5EF4-FFF2-40B4-BE49-F238E27FC236}">
                <a16:creationId xmlns:a16="http://schemas.microsoft.com/office/drawing/2014/main" id="{13B8B7C0-439A-44C7-9A2F-9D06922553B0}"/>
              </a:ext>
            </a:extLst>
          </p:cNvPr>
          <p:cNvGrpSpPr/>
          <p:nvPr/>
        </p:nvGrpSpPr>
        <p:grpSpPr>
          <a:xfrm>
            <a:off x="7164288" y="110083"/>
            <a:ext cx="1404156" cy="392415"/>
            <a:chOff x="2107728" y="3925856"/>
            <a:chExt cx="6175987" cy="2083058"/>
          </a:xfrm>
        </p:grpSpPr>
        <p:pic>
          <p:nvPicPr>
            <p:cNvPr id="17" name="Picture 10">
              <a:extLst>
                <a:ext uri="{FF2B5EF4-FFF2-40B4-BE49-F238E27FC236}">
                  <a16:creationId xmlns:a16="http://schemas.microsoft.com/office/drawing/2014/main" id="{ECD7A279-BB11-4D52-AB21-2D4F9EE756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8" name="Picture 13">
              <a:extLst>
                <a:ext uri="{FF2B5EF4-FFF2-40B4-BE49-F238E27FC236}">
                  <a16:creationId xmlns:a16="http://schemas.microsoft.com/office/drawing/2014/main" id="{547214D8-5051-43D2-9026-E9680A2BD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5074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279C18B-2063-436B-8A42-A66112E09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92696"/>
            <a:ext cx="3555638" cy="6264696"/>
          </a:xfrm>
          <a:prstGeom prst="rect">
            <a:avLst/>
          </a:prstGeom>
        </p:spPr>
      </p:pic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80DE690-5000-48BD-90E0-B2F869E28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DF4F756-D1E0-45F6-A59B-0C8EEFE8A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D7D3173-61CE-438C-8AA7-4CBA9F69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33</a:t>
            </a:fld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80CC0F3-7303-4679-B212-9A4DBDAE4B7A}"/>
              </a:ext>
            </a:extLst>
          </p:cNvPr>
          <p:cNvSpPr txBox="1"/>
          <p:nvPr/>
        </p:nvSpPr>
        <p:spPr>
          <a:xfrm>
            <a:off x="1757870" y="2641680"/>
            <a:ext cx="2851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COMUNICAÇÃO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748186A-9B0D-4693-AE16-218543B70CB7}"/>
              </a:ext>
            </a:extLst>
          </p:cNvPr>
          <p:cNvSpPr txBox="1"/>
          <p:nvPr/>
        </p:nvSpPr>
        <p:spPr>
          <a:xfrm>
            <a:off x="5651959" y="2641680"/>
            <a:ext cx="245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pt-PT" sz="2400" dirty="0">
                <a:solidFill>
                  <a:schemeClr val="bg1">
                    <a:lumMod val="85000"/>
                  </a:schemeClr>
                </a:solidFill>
                <a:effectLst/>
              </a:rPr>
              <a:t>OPERAÇÃO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F637E79-17E0-47C8-921A-CAFBB4A0DA02}"/>
              </a:ext>
            </a:extLst>
          </p:cNvPr>
          <p:cNvSpPr txBox="1"/>
          <p:nvPr/>
        </p:nvSpPr>
        <p:spPr>
          <a:xfrm>
            <a:off x="1757870" y="3888806"/>
            <a:ext cx="2216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pt-PT" sz="2400" dirty="0">
                <a:solidFill>
                  <a:schemeClr val="bg1">
                    <a:lumMod val="85000"/>
                  </a:schemeClr>
                </a:solidFill>
                <a:effectLst/>
              </a:rPr>
              <a:t>REPORTING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0E1C469-628C-4B1D-9B54-2A17498A5927}"/>
              </a:ext>
            </a:extLst>
          </p:cNvPr>
          <p:cNvSpPr txBox="1"/>
          <p:nvPr/>
        </p:nvSpPr>
        <p:spPr>
          <a:xfrm>
            <a:off x="5721502" y="3908521"/>
            <a:ext cx="2594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pt-PT" sz="2400" dirty="0"/>
              <a:t>ORGANIZAÇÃO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03179C5-7B65-44A8-BB4A-2EBAEB4FCCCC}"/>
              </a:ext>
            </a:extLst>
          </p:cNvPr>
          <p:cNvSpPr txBox="1"/>
          <p:nvPr/>
        </p:nvSpPr>
        <p:spPr>
          <a:xfrm>
            <a:off x="108463" y="1069286"/>
            <a:ext cx="58676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Desenvolvimentos SICC SNC-AP 2019/2020 </a:t>
            </a:r>
          </a:p>
        </p:txBody>
      </p: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DE169840-312D-4473-9FCF-5D5D9E45BBDF}"/>
              </a:ext>
            </a:extLst>
          </p:cNvPr>
          <p:cNvCxnSpPr/>
          <p:nvPr/>
        </p:nvCxnSpPr>
        <p:spPr>
          <a:xfrm>
            <a:off x="2033718" y="3080261"/>
            <a:ext cx="2754306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31">
            <a:extLst>
              <a:ext uri="{FF2B5EF4-FFF2-40B4-BE49-F238E27FC236}">
                <a16:creationId xmlns:a16="http://schemas.microsoft.com/office/drawing/2014/main" id="{F13F9EBA-77CF-4D6F-B30C-8A31CD59D6FB}"/>
              </a:ext>
            </a:extLst>
          </p:cNvPr>
          <p:cNvCxnSpPr/>
          <p:nvPr/>
        </p:nvCxnSpPr>
        <p:spPr>
          <a:xfrm>
            <a:off x="2033718" y="4317554"/>
            <a:ext cx="2754306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xão reta 32">
            <a:extLst>
              <a:ext uri="{FF2B5EF4-FFF2-40B4-BE49-F238E27FC236}">
                <a16:creationId xmlns:a16="http://schemas.microsoft.com/office/drawing/2014/main" id="{B3C1D0EC-5CCA-4E45-8982-DCE3E84CADF9}"/>
              </a:ext>
            </a:extLst>
          </p:cNvPr>
          <p:cNvCxnSpPr/>
          <p:nvPr/>
        </p:nvCxnSpPr>
        <p:spPr>
          <a:xfrm>
            <a:off x="5922150" y="3080261"/>
            <a:ext cx="2754306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xão reta 33">
            <a:extLst>
              <a:ext uri="{FF2B5EF4-FFF2-40B4-BE49-F238E27FC236}">
                <a16:creationId xmlns:a16="http://schemas.microsoft.com/office/drawing/2014/main" id="{A2FABB2A-9E9A-440C-819B-957E09C3FDB8}"/>
              </a:ext>
            </a:extLst>
          </p:cNvPr>
          <p:cNvCxnSpPr/>
          <p:nvPr/>
        </p:nvCxnSpPr>
        <p:spPr>
          <a:xfrm>
            <a:off x="5976156" y="4347102"/>
            <a:ext cx="2754306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o 3">
            <a:extLst>
              <a:ext uri="{FF2B5EF4-FFF2-40B4-BE49-F238E27FC236}">
                <a16:creationId xmlns:a16="http://schemas.microsoft.com/office/drawing/2014/main" id="{4C3663D6-F0B8-43E3-842B-E2BD9AD3C908}"/>
              </a:ext>
            </a:extLst>
          </p:cNvPr>
          <p:cNvGrpSpPr/>
          <p:nvPr/>
        </p:nvGrpSpPr>
        <p:grpSpPr>
          <a:xfrm>
            <a:off x="7164288" y="110083"/>
            <a:ext cx="1404156" cy="392415"/>
            <a:chOff x="2107728" y="3925856"/>
            <a:chExt cx="6175987" cy="2083058"/>
          </a:xfrm>
        </p:grpSpPr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id="{111377FD-F962-4813-86F0-136644D24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21" name="Picture 13">
              <a:extLst>
                <a:ext uri="{FF2B5EF4-FFF2-40B4-BE49-F238E27FC236}">
                  <a16:creationId xmlns:a16="http://schemas.microsoft.com/office/drawing/2014/main" id="{130403C3-18A5-4064-8B2A-52796C9B9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3199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xão reta 25">
            <a:extLst>
              <a:ext uri="{FF2B5EF4-FFF2-40B4-BE49-F238E27FC236}">
                <a16:creationId xmlns:a16="http://schemas.microsoft.com/office/drawing/2014/main" id="{72225AB5-A198-4131-A42C-C18A636406C1}"/>
              </a:ext>
            </a:extLst>
          </p:cNvPr>
          <p:cNvCxnSpPr/>
          <p:nvPr/>
        </p:nvCxnSpPr>
        <p:spPr>
          <a:xfrm>
            <a:off x="430697" y="3774890"/>
            <a:ext cx="861300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CD59ECC8-866D-4056-BA73-8E4919C14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81A653F-C9F5-444F-A97A-026D45DD2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3AB690A-DDB7-4A1A-8A7A-914F77D3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34</a:t>
            </a:fld>
            <a:endParaRPr lang="pt-PT" dirty="0"/>
          </a:p>
        </p:txBody>
      </p:sp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1002686E-1D35-4C9C-A6BB-CBC1F5260C08}"/>
              </a:ext>
            </a:extLst>
          </p:cNvPr>
          <p:cNvSpPr/>
          <p:nvPr/>
        </p:nvSpPr>
        <p:spPr>
          <a:xfrm>
            <a:off x="363585" y="2370590"/>
            <a:ext cx="1782198" cy="756084"/>
          </a:xfrm>
          <a:prstGeom prst="homePlat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Processo de Aquisição</a:t>
            </a:r>
          </a:p>
        </p:txBody>
      </p:sp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B1C14D18-0891-4AEA-9DBD-454AF53E75D7}"/>
              </a:ext>
            </a:extLst>
          </p:cNvPr>
          <p:cNvSpPr/>
          <p:nvPr/>
        </p:nvSpPr>
        <p:spPr>
          <a:xfrm>
            <a:off x="903645" y="4455114"/>
            <a:ext cx="2025225" cy="756084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Cabimento</a:t>
            </a:r>
          </a:p>
        </p:txBody>
      </p:sp>
      <p:sp>
        <p:nvSpPr>
          <p:cNvPr id="12" name="Seta: Divisa 11">
            <a:extLst>
              <a:ext uri="{FF2B5EF4-FFF2-40B4-BE49-F238E27FC236}">
                <a16:creationId xmlns:a16="http://schemas.microsoft.com/office/drawing/2014/main" id="{BAE59DF7-598A-47F5-96D5-0F6C888B2370}"/>
              </a:ext>
            </a:extLst>
          </p:cNvPr>
          <p:cNvSpPr/>
          <p:nvPr/>
        </p:nvSpPr>
        <p:spPr>
          <a:xfrm>
            <a:off x="1821747" y="2370590"/>
            <a:ext cx="2106234" cy="756084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Nota de Encomenda Prévia</a:t>
            </a:r>
          </a:p>
        </p:txBody>
      </p:sp>
      <p:sp>
        <p:nvSpPr>
          <p:cNvPr id="13" name="Seta: Divisa 12">
            <a:extLst>
              <a:ext uri="{FF2B5EF4-FFF2-40B4-BE49-F238E27FC236}">
                <a16:creationId xmlns:a16="http://schemas.microsoft.com/office/drawing/2014/main" id="{19C6A8E1-C3C4-4E83-B44A-0D3001FD39A8}"/>
              </a:ext>
            </a:extLst>
          </p:cNvPr>
          <p:cNvSpPr/>
          <p:nvPr/>
        </p:nvSpPr>
        <p:spPr>
          <a:xfrm>
            <a:off x="3604179" y="2370590"/>
            <a:ext cx="2106000" cy="756084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Nota de Encomenda</a:t>
            </a:r>
          </a:p>
        </p:txBody>
      </p:sp>
      <p:sp>
        <p:nvSpPr>
          <p:cNvPr id="14" name="Seta: Divisa 13">
            <a:extLst>
              <a:ext uri="{FF2B5EF4-FFF2-40B4-BE49-F238E27FC236}">
                <a16:creationId xmlns:a16="http://schemas.microsoft.com/office/drawing/2014/main" id="{00C45955-B2D2-49D9-8E95-4B57C3915106}"/>
              </a:ext>
            </a:extLst>
          </p:cNvPr>
          <p:cNvSpPr/>
          <p:nvPr/>
        </p:nvSpPr>
        <p:spPr>
          <a:xfrm>
            <a:off x="5386143" y="2375303"/>
            <a:ext cx="2106000" cy="756084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Fatura, Nota de Crédito, Nota de Débito</a:t>
            </a:r>
          </a:p>
        </p:txBody>
      </p:sp>
      <p:sp>
        <p:nvSpPr>
          <p:cNvPr id="15" name="Seta: Divisa 14">
            <a:extLst>
              <a:ext uri="{FF2B5EF4-FFF2-40B4-BE49-F238E27FC236}">
                <a16:creationId xmlns:a16="http://schemas.microsoft.com/office/drawing/2014/main" id="{E02706BC-A922-4AE2-B408-A22AFA7448D9}"/>
              </a:ext>
            </a:extLst>
          </p:cNvPr>
          <p:cNvSpPr/>
          <p:nvPr/>
        </p:nvSpPr>
        <p:spPr>
          <a:xfrm>
            <a:off x="2604834" y="4455114"/>
            <a:ext cx="2106000" cy="75608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Verificação Prévia (LCPA)</a:t>
            </a:r>
          </a:p>
        </p:txBody>
      </p:sp>
      <p:sp>
        <p:nvSpPr>
          <p:cNvPr id="16" name="Seta: Divisa 15">
            <a:extLst>
              <a:ext uri="{FF2B5EF4-FFF2-40B4-BE49-F238E27FC236}">
                <a16:creationId xmlns:a16="http://schemas.microsoft.com/office/drawing/2014/main" id="{69FFF59B-56DF-4ACD-8ECC-9AAC2B8552A3}"/>
              </a:ext>
            </a:extLst>
          </p:cNvPr>
          <p:cNvSpPr/>
          <p:nvPr/>
        </p:nvSpPr>
        <p:spPr>
          <a:xfrm>
            <a:off x="4368941" y="4455114"/>
            <a:ext cx="2106000" cy="75608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Compromisso Assumido</a:t>
            </a:r>
          </a:p>
        </p:txBody>
      </p:sp>
      <p:sp>
        <p:nvSpPr>
          <p:cNvPr id="17" name="Seta: Divisa 16">
            <a:extLst>
              <a:ext uri="{FF2B5EF4-FFF2-40B4-BE49-F238E27FC236}">
                <a16:creationId xmlns:a16="http://schemas.microsoft.com/office/drawing/2014/main" id="{40DE2725-DDBF-4A88-8D36-140887CAC96D}"/>
              </a:ext>
            </a:extLst>
          </p:cNvPr>
          <p:cNvSpPr/>
          <p:nvPr/>
        </p:nvSpPr>
        <p:spPr>
          <a:xfrm>
            <a:off x="6142227" y="4455114"/>
            <a:ext cx="2106000" cy="75608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Obrigação</a:t>
            </a:r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C48E0F61-BB69-4DDE-BC18-BF3DA6E39E28}"/>
              </a:ext>
            </a:extLst>
          </p:cNvPr>
          <p:cNvSpPr/>
          <p:nvPr/>
        </p:nvSpPr>
        <p:spPr>
          <a:xfrm rot="5400000">
            <a:off x="641276" y="3412661"/>
            <a:ext cx="1204791" cy="832118"/>
          </a:xfrm>
          <a:prstGeom prst="rightArrow">
            <a:avLst>
              <a:gd name="adj1" fmla="val 72813"/>
              <a:gd name="adj2" fmla="val 3456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</a:rPr>
              <a:t>Ref. 201 (CB)</a:t>
            </a:r>
          </a:p>
          <a:p>
            <a:pPr algn="ctr"/>
            <a:r>
              <a:rPr lang="pt-PT" sz="1200" b="1" dirty="0">
                <a:solidFill>
                  <a:schemeClr val="tx1"/>
                </a:solidFill>
              </a:rPr>
              <a:t>TXT</a:t>
            </a:r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268C5F22-9F13-4641-A5F7-093E2517A634}"/>
              </a:ext>
            </a:extLst>
          </p:cNvPr>
          <p:cNvSpPr/>
          <p:nvPr/>
        </p:nvSpPr>
        <p:spPr>
          <a:xfrm rot="16200000">
            <a:off x="1635410" y="3358833"/>
            <a:ext cx="1204791" cy="832117"/>
          </a:xfrm>
          <a:prstGeom prst="rightArrow">
            <a:avLst>
              <a:gd name="adj1" fmla="val 72813"/>
              <a:gd name="adj2" fmla="val 34568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</a:rPr>
              <a:t>Info. CB</a:t>
            </a:r>
          </a:p>
          <a:p>
            <a:pPr algn="ctr"/>
            <a:r>
              <a:rPr lang="pt-PT" sz="1200" b="1" dirty="0">
                <a:solidFill>
                  <a:schemeClr val="tx1"/>
                </a:solidFill>
              </a:rPr>
              <a:t>CSV</a:t>
            </a:r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686831E1-AB2B-4230-9E1E-B79B5E76420D}"/>
              </a:ext>
            </a:extLst>
          </p:cNvPr>
          <p:cNvSpPr/>
          <p:nvPr/>
        </p:nvSpPr>
        <p:spPr>
          <a:xfrm rot="5400000">
            <a:off x="2553512" y="3412661"/>
            <a:ext cx="1204791" cy="832118"/>
          </a:xfrm>
          <a:prstGeom prst="rightArrow">
            <a:avLst>
              <a:gd name="adj1" fmla="val 72813"/>
              <a:gd name="adj2" fmla="val 3456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</a:rPr>
              <a:t>Ref. 214 (CM)</a:t>
            </a:r>
          </a:p>
          <a:p>
            <a:pPr algn="ctr"/>
            <a:r>
              <a:rPr lang="pt-PT" sz="1200" b="1" dirty="0">
                <a:solidFill>
                  <a:schemeClr val="tx1"/>
                </a:solidFill>
              </a:rPr>
              <a:t>TXT</a:t>
            </a:r>
          </a:p>
        </p:txBody>
      </p:sp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C4BB7B0B-1A0A-458D-B4C5-AF0B3FD83D82}"/>
              </a:ext>
            </a:extLst>
          </p:cNvPr>
          <p:cNvSpPr/>
          <p:nvPr/>
        </p:nvSpPr>
        <p:spPr>
          <a:xfrm rot="16200000">
            <a:off x="3417608" y="3358832"/>
            <a:ext cx="1204791" cy="832117"/>
          </a:xfrm>
          <a:prstGeom prst="rightArrow">
            <a:avLst>
              <a:gd name="adj1" fmla="val 72813"/>
              <a:gd name="adj2" fmla="val 34568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</a:rPr>
              <a:t>Info. CM</a:t>
            </a:r>
          </a:p>
          <a:p>
            <a:pPr algn="ctr"/>
            <a:r>
              <a:rPr lang="pt-PT" sz="1200" b="1" dirty="0">
                <a:solidFill>
                  <a:schemeClr val="tx1"/>
                </a:solidFill>
              </a:rPr>
              <a:t>CSV</a:t>
            </a:r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42754B75-6E0A-4F2B-BC32-BC103DC12BE2}"/>
              </a:ext>
            </a:extLst>
          </p:cNvPr>
          <p:cNvSpPr/>
          <p:nvPr/>
        </p:nvSpPr>
        <p:spPr>
          <a:xfrm rot="5400000">
            <a:off x="4390954" y="3412661"/>
            <a:ext cx="1204791" cy="832118"/>
          </a:xfrm>
          <a:prstGeom prst="rightArrow">
            <a:avLst>
              <a:gd name="adj1" fmla="val 72813"/>
              <a:gd name="adj2" fmla="val 3456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</a:rPr>
              <a:t>Ref. 202 (CP)</a:t>
            </a:r>
          </a:p>
          <a:p>
            <a:pPr algn="ctr"/>
            <a:r>
              <a:rPr lang="pt-PT" sz="1200" b="1" dirty="0">
                <a:solidFill>
                  <a:schemeClr val="tx1"/>
                </a:solidFill>
              </a:rPr>
              <a:t>TXT</a:t>
            </a:r>
          </a:p>
        </p:txBody>
      </p:sp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E9294369-A16E-41F8-8C37-B229890F1799}"/>
              </a:ext>
            </a:extLst>
          </p:cNvPr>
          <p:cNvSpPr/>
          <p:nvPr/>
        </p:nvSpPr>
        <p:spPr>
          <a:xfrm rot="5400000">
            <a:off x="5899937" y="3412661"/>
            <a:ext cx="1204791" cy="832118"/>
          </a:xfrm>
          <a:prstGeom prst="rightArrow">
            <a:avLst>
              <a:gd name="adj1" fmla="val 72813"/>
              <a:gd name="adj2" fmla="val 3456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</a:rPr>
              <a:t>Ref. 203/ 210/211</a:t>
            </a:r>
          </a:p>
          <a:p>
            <a:pPr algn="ctr"/>
            <a:r>
              <a:rPr lang="pt-PT" sz="1200" b="1" dirty="0">
                <a:solidFill>
                  <a:schemeClr val="tx1"/>
                </a:solidFill>
              </a:rPr>
              <a:t>TXT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A285F38-B6A1-408D-8A5A-D09D30D33E68}"/>
              </a:ext>
            </a:extLst>
          </p:cNvPr>
          <p:cNvSpPr txBox="1"/>
          <p:nvPr/>
        </p:nvSpPr>
        <p:spPr>
          <a:xfrm>
            <a:off x="7540188" y="3456782"/>
            <a:ext cx="16038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Dep. Logística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0B180A3-F281-4FCB-8D62-9608335FFC0A}"/>
              </a:ext>
            </a:extLst>
          </p:cNvPr>
          <p:cNvSpPr txBox="1"/>
          <p:nvPr/>
        </p:nvSpPr>
        <p:spPr>
          <a:xfrm>
            <a:off x="7582774" y="3796588"/>
            <a:ext cx="15193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Dep. Financeiro</a:t>
            </a:r>
          </a:p>
        </p:txBody>
      </p:sp>
      <p:pic>
        <p:nvPicPr>
          <p:cNvPr id="27" name="Gráfico 26" descr="Aviso">
            <a:extLst>
              <a:ext uri="{FF2B5EF4-FFF2-40B4-BE49-F238E27FC236}">
                <a16:creationId xmlns:a16="http://schemas.microsoft.com/office/drawing/2014/main" id="{4F217942-2AA6-4A58-9D84-56F9C9BEE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1272" y="1444244"/>
            <a:ext cx="685800" cy="68580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3D02608F-DDD7-46D6-88F9-61F25BE99B77}"/>
              </a:ext>
            </a:extLst>
          </p:cNvPr>
          <p:cNvSpPr txBox="1"/>
          <p:nvPr/>
        </p:nvSpPr>
        <p:spPr>
          <a:xfrm>
            <a:off x="6207072" y="1470386"/>
            <a:ext cx="2714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/>
              <a:t>Processos de Aquisição Globais por conta financeira!</a:t>
            </a:r>
          </a:p>
          <a:p>
            <a:r>
              <a:rPr lang="pt-PT" sz="1200" b="1" dirty="0"/>
              <a:t>Sem informação da chave orçamental!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FC5C8893-02EF-4041-BC4E-CAF82E2B3B32}"/>
              </a:ext>
            </a:extLst>
          </p:cNvPr>
          <p:cNvSpPr/>
          <p:nvPr/>
        </p:nvSpPr>
        <p:spPr>
          <a:xfrm>
            <a:off x="1713735" y="3043800"/>
            <a:ext cx="2808312" cy="1519327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grpSp>
        <p:nvGrpSpPr>
          <p:cNvPr id="33" name="Grupo 3">
            <a:extLst>
              <a:ext uri="{FF2B5EF4-FFF2-40B4-BE49-F238E27FC236}">
                <a16:creationId xmlns:a16="http://schemas.microsoft.com/office/drawing/2014/main" id="{004BF7E5-E09B-4767-B838-22B56F3713DE}"/>
              </a:ext>
            </a:extLst>
          </p:cNvPr>
          <p:cNvGrpSpPr/>
          <p:nvPr/>
        </p:nvGrpSpPr>
        <p:grpSpPr>
          <a:xfrm>
            <a:off x="7164288" y="110083"/>
            <a:ext cx="1404156" cy="392415"/>
            <a:chOff x="2107728" y="3925856"/>
            <a:chExt cx="6175987" cy="2083058"/>
          </a:xfrm>
        </p:grpSpPr>
        <p:pic>
          <p:nvPicPr>
            <p:cNvPr id="34" name="Picture 10">
              <a:extLst>
                <a:ext uri="{FF2B5EF4-FFF2-40B4-BE49-F238E27FC236}">
                  <a16:creationId xmlns:a16="http://schemas.microsoft.com/office/drawing/2014/main" id="{195C7B14-FC4F-43CF-81AD-3B0C470D2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35" name="Picture 13">
              <a:extLst>
                <a:ext uri="{FF2B5EF4-FFF2-40B4-BE49-F238E27FC236}">
                  <a16:creationId xmlns:a16="http://schemas.microsoft.com/office/drawing/2014/main" id="{14053454-8A2E-43DB-AFF3-6EBF5D264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D5078D6-14D7-4AB4-8C78-1C7B6340263B}"/>
              </a:ext>
            </a:extLst>
          </p:cNvPr>
          <p:cNvSpPr txBox="1"/>
          <p:nvPr/>
        </p:nvSpPr>
        <p:spPr>
          <a:xfrm>
            <a:off x="112665" y="980728"/>
            <a:ext cx="24113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Organização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8D3D108-2908-4C80-8D36-6A7DE88E0A94}"/>
              </a:ext>
            </a:extLst>
          </p:cNvPr>
          <p:cNvSpPr txBox="1"/>
          <p:nvPr/>
        </p:nvSpPr>
        <p:spPr>
          <a:xfrm>
            <a:off x="119761" y="1340768"/>
            <a:ext cx="52925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>
                <a:latin typeface="Century Gothic" panose="020B0502020202020204" pitchFamily="34" charset="0"/>
              </a:rPr>
              <a:t>Comunicação com Sistemas de Informação Periféricos </a:t>
            </a:r>
          </a:p>
        </p:txBody>
      </p:sp>
    </p:spTree>
    <p:extLst>
      <p:ext uri="{BB962C8B-B14F-4D97-AF65-F5344CB8AC3E}">
        <p14:creationId xmlns:p14="http://schemas.microsoft.com/office/powerpoint/2010/main" val="1006264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Conexão reta 49">
            <a:extLst>
              <a:ext uri="{FF2B5EF4-FFF2-40B4-BE49-F238E27FC236}">
                <a16:creationId xmlns:a16="http://schemas.microsoft.com/office/drawing/2014/main" id="{8C00F0BC-466B-4925-BF4C-F92CFAFBA2AF}"/>
              </a:ext>
            </a:extLst>
          </p:cNvPr>
          <p:cNvCxnSpPr/>
          <p:nvPr/>
        </p:nvCxnSpPr>
        <p:spPr>
          <a:xfrm>
            <a:off x="112665" y="3861048"/>
            <a:ext cx="899100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02FF051E-0B0E-475A-AFA2-D790A8FA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 dirty="0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7309F64-3C06-4924-927F-EE9F5AE3E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95B09E4-4E5A-4DA6-970C-06EA57F06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35</a:t>
            </a:fld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6F5827-4B69-4979-87C3-90DB3E2CC57C}"/>
              </a:ext>
            </a:extLst>
          </p:cNvPr>
          <p:cNvSpPr txBox="1"/>
          <p:nvPr/>
        </p:nvSpPr>
        <p:spPr>
          <a:xfrm>
            <a:off x="112665" y="980728"/>
            <a:ext cx="24113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Organização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1673D3-D9AA-4E24-B6DE-DB4BC86BE8E5}"/>
              </a:ext>
            </a:extLst>
          </p:cNvPr>
          <p:cNvSpPr txBox="1"/>
          <p:nvPr/>
        </p:nvSpPr>
        <p:spPr>
          <a:xfrm>
            <a:off x="119761" y="1340768"/>
            <a:ext cx="52925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>
                <a:latin typeface="Century Gothic" panose="020B0502020202020204" pitchFamily="34" charset="0"/>
              </a:rPr>
              <a:t>Comunicação com Sistemas de Informação Periféricos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211BDE-62B3-41F9-879D-AA55E8CE62B0}"/>
              </a:ext>
            </a:extLst>
          </p:cNvPr>
          <p:cNvSpPr txBox="1"/>
          <p:nvPr/>
        </p:nvSpPr>
        <p:spPr>
          <a:xfrm>
            <a:off x="7802125" y="3861362"/>
            <a:ext cx="1360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Dep. Logística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5586792-D012-4B64-8E85-2671BEC415A6}"/>
              </a:ext>
            </a:extLst>
          </p:cNvPr>
          <p:cNvSpPr txBox="1"/>
          <p:nvPr/>
        </p:nvSpPr>
        <p:spPr>
          <a:xfrm>
            <a:off x="7464595" y="3593409"/>
            <a:ext cx="1685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2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Dep. Financeiro</a:t>
            </a:r>
          </a:p>
        </p:txBody>
      </p:sp>
      <p:sp>
        <p:nvSpPr>
          <p:cNvPr id="11" name="Seta: Pentágono 10">
            <a:extLst>
              <a:ext uri="{FF2B5EF4-FFF2-40B4-BE49-F238E27FC236}">
                <a16:creationId xmlns:a16="http://schemas.microsoft.com/office/drawing/2014/main" id="{A4D6928A-AEBC-462F-B51D-09876162B5D6}"/>
              </a:ext>
            </a:extLst>
          </p:cNvPr>
          <p:cNvSpPr/>
          <p:nvPr/>
        </p:nvSpPr>
        <p:spPr>
          <a:xfrm>
            <a:off x="279633" y="2348880"/>
            <a:ext cx="1539000" cy="702000"/>
          </a:xfrm>
          <a:prstGeom prst="homePlate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 algn="ctr">
              <a:buAutoNum type="arabicPeriod"/>
            </a:pPr>
            <a:r>
              <a:rPr lang="pt-P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Orçamento </a:t>
            </a:r>
          </a:p>
        </p:txBody>
      </p:sp>
      <p:sp>
        <p:nvSpPr>
          <p:cNvPr id="12" name="Seta: Divisa 11">
            <a:extLst>
              <a:ext uri="{FF2B5EF4-FFF2-40B4-BE49-F238E27FC236}">
                <a16:creationId xmlns:a16="http://schemas.microsoft.com/office/drawing/2014/main" id="{A2347D68-0409-49D0-9C04-FAC0C523F8B0}"/>
              </a:ext>
            </a:extLst>
          </p:cNvPr>
          <p:cNvSpPr/>
          <p:nvPr/>
        </p:nvSpPr>
        <p:spPr>
          <a:xfrm>
            <a:off x="3303066" y="2348880"/>
            <a:ext cx="2079000" cy="702000"/>
          </a:xfrm>
          <a:prstGeom prst="chevron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Verificação Prévia (LCPA)</a:t>
            </a:r>
          </a:p>
        </p:txBody>
      </p:sp>
      <p:sp>
        <p:nvSpPr>
          <p:cNvPr id="13" name="Seta: Divisa 12">
            <a:extLst>
              <a:ext uri="{FF2B5EF4-FFF2-40B4-BE49-F238E27FC236}">
                <a16:creationId xmlns:a16="http://schemas.microsoft.com/office/drawing/2014/main" id="{2D8B36B6-5687-4273-A55B-75396C420582}"/>
              </a:ext>
            </a:extLst>
          </p:cNvPr>
          <p:cNvSpPr/>
          <p:nvPr/>
        </p:nvSpPr>
        <p:spPr>
          <a:xfrm>
            <a:off x="5085270" y="2348958"/>
            <a:ext cx="2079000" cy="702000"/>
          </a:xfrm>
          <a:prstGeom prst="chevron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Compromisso Assumido</a:t>
            </a:r>
          </a:p>
        </p:txBody>
      </p:sp>
      <p:sp>
        <p:nvSpPr>
          <p:cNvPr id="14" name="Seta: Divisa 13">
            <a:extLst>
              <a:ext uri="{FF2B5EF4-FFF2-40B4-BE49-F238E27FC236}">
                <a16:creationId xmlns:a16="http://schemas.microsoft.com/office/drawing/2014/main" id="{FDC9A0E3-5600-423D-97DD-DDCAF90FEF53}"/>
              </a:ext>
            </a:extLst>
          </p:cNvPr>
          <p:cNvSpPr/>
          <p:nvPr/>
        </p:nvSpPr>
        <p:spPr>
          <a:xfrm>
            <a:off x="6867468" y="2348880"/>
            <a:ext cx="1917000" cy="702000"/>
          </a:xfrm>
          <a:prstGeom prst="chevron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 Obrigação</a:t>
            </a:r>
          </a:p>
        </p:txBody>
      </p:sp>
      <p:sp>
        <p:nvSpPr>
          <p:cNvPr id="15" name="Seta: Divisa 14">
            <a:extLst>
              <a:ext uri="{FF2B5EF4-FFF2-40B4-BE49-F238E27FC236}">
                <a16:creationId xmlns:a16="http://schemas.microsoft.com/office/drawing/2014/main" id="{99571A03-543B-4530-B268-E88FE4463A1F}"/>
              </a:ext>
            </a:extLst>
          </p:cNvPr>
          <p:cNvSpPr/>
          <p:nvPr/>
        </p:nvSpPr>
        <p:spPr>
          <a:xfrm>
            <a:off x="1520874" y="2348880"/>
            <a:ext cx="2079000" cy="702000"/>
          </a:xfrm>
          <a:prstGeom prst="chevron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Cabimento</a:t>
            </a:r>
          </a:p>
        </p:txBody>
      </p:sp>
      <p:sp>
        <p:nvSpPr>
          <p:cNvPr id="16" name="Seta: Pentágono 15">
            <a:extLst>
              <a:ext uri="{FF2B5EF4-FFF2-40B4-BE49-F238E27FC236}">
                <a16:creationId xmlns:a16="http://schemas.microsoft.com/office/drawing/2014/main" id="{5C4CC8D5-06F3-48DC-A43E-B2A800B131B7}"/>
              </a:ext>
            </a:extLst>
          </p:cNvPr>
          <p:cNvSpPr/>
          <p:nvPr/>
        </p:nvSpPr>
        <p:spPr>
          <a:xfrm>
            <a:off x="1066316" y="4617132"/>
            <a:ext cx="1782198" cy="702000"/>
          </a:xfrm>
          <a:prstGeom prst="homePlat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Processo de Aquisição</a:t>
            </a:r>
          </a:p>
        </p:txBody>
      </p:sp>
      <p:sp>
        <p:nvSpPr>
          <p:cNvPr id="17" name="Seta: Divisa 16">
            <a:extLst>
              <a:ext uri="{FF2B5EF4-FFF2-40B4-BE49-F238E27FC236}">
                <a16:creationId xmlns:a16="http://schemas.microsoft.com/office/drawing/2014/main" id="{F6274377-FE9F-4FDA-B519-FBA403AD1EC1}"/>
              </a:ext>
            </a:extLst>
          </p:cNvPr>
          <p:cNvSpPr/>
          <p:nvPr/>
        </p:nvSpPr>
        <p:spPr>
          <a:xfrm>
            <a:off x="2543927" y="4617132"/>
            <a:ext cx="2079000" cy="702000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Nota de Encomenda Prévia</a:t>
            </a:r>
          </a:p>
        </p:txBody>
      </p:sp>
      <p:sp>
        <p:nvSpPr>
          <p:cNvPr id="18" name="Seta: Divisa 17">
            <a:extLst>
              <a:ext uri="{FF2B5EF4-FFF2-40B4-BE49-F238E27FC236}">
                <a16:creationId xmlns:a16="http://schemas.microsoft.com/office/drawing/2014/main" id="{8524464A-75BB-4E21-85F6-738E7025A8F9}"/>
              </a:ext>
            </a:extLst>
          </p:cNvPr>
          <p:cNvSpPr/>
          <p:nvPr/>
        </p:nvSpPr>
        <p:spPr>
          <a:xfrm>
            <a:off x="4326359" y="4617132"/>
            <a:ext cx="2079000" cy="702000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Nota de Encomenda</a:t>
            </a:r>
          </a:p>
        </p:txBody>
      </p:sp>
      <p:sp>
        <p:nvSpPr>
          <p:cNvPr id="19" name="Seta: Divisa 18">
            <a:extLst>
              <a:ext uri="{FF2B5EF4-FFF2-40B4-BE49-F238E27FC236}">
                <a16:creationId xmlns:a16="http://schemas.microsoft.com/office/drawing/2014/main" id="{1A8C7820-294B-4855-AD6F-78D83BF10E59}"/>
              </a:ext>
            </a:extLst>
          </p:cNvPr>
          <p:cNvSpPr/>
          <p:nvPr/>
        </p:nvSpPr>
        <p:spPr>
          <a:xfrm>
            <a:off x="6108323" y="4621845"/>
            <a:ext cx="2079000" cy="702000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Fatura, Nota de Crédito, Nota de Débito</a:t>
            </a:r>
          </a:p>
        </p:txBody>
      </p:sp>
      <p:pic>
        <p:nvPicPr>
          <p:cNvPr id="28" name="Gráfico 27" descr="Sinal de polegar para cima">
            <a:extLst>
              <a:ext uri="{FF2B5EF4-FFF2-40B4-BE49-F238E27FC236}">
                <a16:creationId xmlns:a16="http://schemas.microsoft.com/office/drawing/2014/main" id="{7D9F90D5-32F8-4A07-87F8-F9CD7F41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4551" y="1441051"/>
            <a:ext cx="685800" cy="685800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5B9097A-D593-4564-911D-05FDEE27CB42}"/>
              </a:ext>
            </a:extLst>
          </p:cNvPr>
          <p:cNvSpPr txBox="1"/>
          <p:nvPr/>
        </p:nvSpPr>
        <p:spPr>
          <a:xfrm>
            <a:off x="6312297" y="1572853"/>
            <a:ext cx="27257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500" b="1" dirty="0"/>
              <a:t>Informação em </a:t>
            </a:r>
            <a:r>
              <a:rPr lang="pt-PT" sz="1500" b="1" dirty="0">
                <a:solidFill>
                  <a:srgbClr val="FFC000"/>
                </a:solidFill>
              </a:rPr>
              <a:t>SNC-AP</a:t>
            </a:r>
          </a:p>
          <a:p>
            <a:r>
              <a:rPr lang="pt-PT" sz="1500" b="1" dirty="0"/>
              <a:t>Implementação de </a:t>
            </a:r>
            <a:r>
              <a:rPr lang="pt-PT" sz="1500" b="1" i="1" dirty="0"/>
              <a:t>Webservices</a:t>
            </a:r>
          </a:p>
        </p:txBody>
      </p:sp>
      <p:pic>
        <p:nvPicPr>
          <p:cNvPr id="33" name="Gráfico 32" descr="Seta com curva para a direita">
            <a:extLst>
              <a:ext uri="{FF2B5EF4-FFF2-40B4-BE49-F238E27FC236}">
                <a16:creationId xmlns:a16="http://schemas.microsoft.com/office/drawing/2014/main" id="{1313BFAD-9C31-4AD8-A03E-83720281A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0467" y="3136614"/>
            <a:ext cx="766947" cy="152640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4A97888E-D562-4AA8-BD5C-559FC230C5D0}"/>
              </a:ext>
            </a:extLst>
          </p:cNvPr>
          <p:cNvSpPr txBox="1"/>
          <p:nvPr/>
        </p:nvSpPr>
        <p:spPr>
          <a:xfrm>
            <a:off x="916201" y="3855105"/>
            <a:ext cx="71083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75" dirty="0">
                <a:latin typeface="Century Gothic" panose="020B0502020202020204" pitchFamily="34" charset="0"/>
              </a:rPr>
              <a:t>Orçamento por </a:t>
            </a:r>
            <a:r>
              <a:rPr lang="pt-PT" sz="675" dirty="0" err="1">
                <a:latin typeface="Century Gothic" panose="020B0502020202020204" pitchFamily="34" charset="0"/>
              </a:rPr>
              <a:t>Class</a:t>
            </a:r>
            <a:r>
              <a:rPr lang="pt-PT" sz="675" dirty="0">
                <a:latin typeface="Century Gothic" panose="020B0502020202020204" pitchFamily="34" charset="0"/>
              </a:rPr>
              <a:t>. </a:t>
            </a:r>
            <a:r>
              <a:rPr lang="pt-PT" sz="675" dirty="0" err="1">
                <a:latin typeface="Century Gothic" panose="020B0502020202020204" pitchFamily="34" charset="0"/>
              </a:rPr>
              <a:t>Econ</a:t>
            </a:r>
            <a:r>
              <a:rPr lang="pt-PT" sz="675" dirty="0">
                <a:latin typeface="Century Gothic" panose="020B0502020202020204" pitchFamily="34" charset="0"/>
              </a:rPr>
              <a:t>. e Chave </a:t>
            </a:r>
            <a:r>
              <a:rPr lang="pt-PT" sz="675" dirty="0" err="1">
                <a:latin typeface="Century Gothic" panose="020B0502020202020204" pitchFamily="34" charset="0"/>
              </a:rPr>
              <a:t>Orç</a:t>
            </a:r>
            <a:r>
              <a:rPr lang="pt-PT" sz="675" dirty="0">
                <a:latin typeface="Century Gothic" panose="020B0502020202020204" pitchFamily="34" charset="0"/>
              </a:rPr>
              <a:t>.</a:t>
            </a:r>
          </a:p>
          <a:p>
            <a:pPr algn="ctr"/>
            <a:r>
              <a:rPr lang="pt-PT" sz="1350" b="1" dirty="0">
                <a:latin typeface="Century Gothic" panose="020B0502020202020204" pitchFamily="34" charset="0"/>
              </a:rPr>
              <a:t>CSV</a:t>
            </a:r>
            <a:endParaRPr lang="pt-PT" sz="1050" b="1" dirty="0">
              <a:latin typeface="Century Gothic" panose="020B0502020202020204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9436BF2-75A4-4D3F-A42A-8C974937B2E1}"/>
              </a:ext>
            </a:extLst>
          </p:cNvPr>
          <p:cNvSpPr txBox="1"/>
          <p:nvPr/>
        </p:nvSpPr>
        <p:spPr>
          <a:xfrm>
            <a:off x="1695186" y="3215869"/>
            <a:ext cx="83397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latin typeface="Century Gothic" panose="020B0502020202020204" pitchFamily="34" charset="0"/>
              </a:rPr>
              <a:t>Ficheiro CB</a:t>
            </a:r>
            <a:endParaRPr lang="pt-PT" sz="750" dirty="0">
              <a:latin typeface="Century Gothic" panose="020B0502020202020204" pitchFamily="34" charset="0"/>
            </a:endParaRPr>
          </a:p>
          <a:p>
            <a:pPr algn="ctr"/>
            <a:r>
              <a:rPr lang="pt-PT" sz="1350" b="1" dirty="0"/>
              <a:t>CSV</a:t>
            </a:r>
            <a:endParaRPr lang="pt-PT" sz="1050" b="1" dirty="0"/>
          </a:p>
        </p:txBody>
      </p:sp>
      <p:pic>
        <p:nvPicPr>
          <p:cNvPr id="40" name="Gráfico 39" descr="Seta com curva para a esquerda">
            <a:extLst>
              <a:ext uri="{FF2B5EF4-FFF2-40B4-BE49-F238E27FC236}">
                <a16:creationId xmlns:a16="http://schemas.microsoft.com/office/drawing/2014/main" id="{BDD4CB61-6B01-4E68-869B-A818BA38CF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263567" y="3048003"/>
            <a:ext cx="940139" cy="1562137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D4584D83-2ADC-4AE3-AD9A-480C515A6B27}"/>
              </a:ext>
            </a:extLst>
          </p:cNvPr>
          <p:cNvSpPr txBox="1"/>
          <p:nvPr/>
        </p:nvSpPr>
        <p:spPr>
          <a:xfrm>
            <a:off x="2788392" y="4057222"/>
            <a:ext cx="83397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latin typeface="Century Gothic" panose="020B0502020202020204" pitchFamily="34" charset="0"/>
              </a:rPr>
              <a:t>INFO. CB</a:t>
            </a:r>
            <a:endParaRPr lang="pt-PT" sz="750" dirty="0">
              <a:latin typeface="Century Gothic" panose="020B0502020202020204" pitchFamily="34" charset="0"/>
            </a:endParaRPr>
          </a:p>
          <a:p>
            <a:pPr algn="ctr"/>
            <a:r>
              <a:rPr lang="pt-PT" sz="1350" b="1" dirty="0"/>
              <a:t>CSV</a:t>
            </a:r>
            <a:endParaRPr lang="pt-PT" sz="1050" b="1" dirty="0"/>
          </a:p>
        </p:txBody>
      </p:sp>
      <p:pic>
        <p:nvPicPr>
          <p:cNvPr id="42" name="Gráfico 41" descr="Seta com curva para a direita">
            <a:extLst>
              <a:ext uri="{FF2B5EF4-FFF2-40B4-BE49-F238E27FC236}">
                <a16:creationId xmlns:a16="http://schemas.microsoft.com/office/drawing/2014/main" id="{B60621F3-032D-405D-8134-99D5AA915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8625" y="3136582"/>
            <a:ext cx="766947" cy="1526408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639E535E-4086-443A-B6EB-AC3BD9B7A2DD}"/>
              </a:ext>
            </a:extLst>
          </p:cNvPr>
          <p:cNvSpPr txBox="1"/>
          <p:nvPr/>
        </p:nvSpPr>
        <p:spPr>
          <a:xfrm>
            <a:off x="3723344" y="3215837"/>
            <a:ext cx="83397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latin typeface="Century Gothic" panose="020B0502020202020204" pitchFamily="34" charset="0"/>
              </a:rPr>
              <a:t>Ficheiro CM</a:t>
            </a:r>
            <a:endParaRPr lang="pt-PT" sz="750" dirty="0">
              <a:latin typeface="Century Gothic" panose="020B0502020202020204" pitchFamily="34" charset="0"/>
            </a:endParaRPr>
          </a:p>
          <a:p>
            <a:pPr algn="ctr"/>
            <a:r>
              <a:rPr lang="pt-PT" sz="1350" b="1" dirty="0"/>
              <a:t>CSV</a:t>
            </a:r>
            <a:endParaRPr lang="pt-PT" sz="1050" b="1" dirty="0"/>
          </a:p>
        </p:txBody>
      </p:sp>
      <p:pic>
        <p:nvPicPr>
          <p:cNvPr id="44" name="Gráfico 43" descr="Seta com curva para a esquerda">
            <a:extLst>
              <a:ext uri="{FF2B5EF4-FFF2-40B4-BE49-F238E27FC236}">
                <a16:creationId xmlns:a16="http://schemas.microsoft.com/office/drawing/2014/main" id="{64B0752B-2562-4F79-9F7C-5D487A2BC7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4221175" y="3063085"/>
            <a:ext cx="940139" cy="1562137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3DF52A37-6AC6-4B44-A5C4-A531869F21F1}"/>
              </a:ext>
            </a:extLst>
          </p:cNvPr>
          <p:cNvSpPr txBox="1"/>
          <p:nvPr/>
        </p:nvSpPr>
        <p:spPr>
          <a:xfrm>
            <a:off x="4746000" y="4072305"/>
            <a:ext cx="83397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latin typeface="Century Gothic" panose="020B0502020202020204" pitchFamily="34" charset="0"/>
              </a:rPr>
              <a:t>INFO. CM</a:t>
            </a:r>
            <a:endParaRPr lang="pt-PT" sz="750" dirty="0">
              <a:latin typeface="Century Gothic" panose="020B0502020202020204" pitchFamily="34" charset="0"/>
            </a:endParaRPr>
          </a:p>
          <a:p>
            <a:pPr algn="ctr"/>
            <a:r>
              <a:rPr lang="pt-PT" sz="1350" b="1" dirty="0"/>
              <a:t>CSV</a:t>
            </a:r>
            <a:endParaRPr lang="pt-PT" sz="1050" b="1" dirty="0"/>
          </a:p>
        </p:txBody>
      </p:sp>
      <p:pic>
        <p:nvPicPr>
          <p:cNvPr id="46" name="Gráfico 45" descr="Seta com curva para a direita">
            <a:extLst>
              <a:ext uri="{FF2B5EF4-FFF2-40B4-BE49-F238E27FC236}">
                <a16:creationId xmlns:a16="http://schemas.microsoft.com/office/drawing/2014/main" id="{A9D8F036-C826-4370-8344-9AE794C35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8529" y="3139758"/>
            <a:ext cx="766947" cy="1526408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DEC49322-82BB-4373-974B-089503BB075E}"/>
              </a:ext>
            </a:extLst>
          </p:cNvPr>
          <p:cNvSpPr txBox="1"/>
          <p:nvPr/>
        </p:nvSpPr>
        <p:spPr>
          <a:xfrm>
            <a:off x="5623569" y="3221251"/>
            <a:ext cx="83397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latin typeface="Century Gothic" panose="020B0502020202020204" pitchFamily="34" charset="0"/>
              </a:rPr>
              <a:t>Ficheiro CP</a:t>
            </a:r>
            <a:endParaRPr lang="pt-PT" sz="750" dirty="0">
              <a:latin typeface="Century Gothic" panose="020B0502020202020204" pitchFamily="34" charset="0"/>
            </a:endParaRPr>
          </a:p>
          <a:p>
            <a:pPr algn="ctr"/>
            <a:r>
              <a:rPr lang="pt-PT" sz="1350" b="1" dirty="0"/>
              <a:t>CSV</a:t>
            </a:r>
            <a:endParaRPr lang="pt-PT" sz="1050" b="1" dirty="0"/>
          </a:p>
        </p:txBody>
      </p:sp>
      <p:pic>
        <p:nvPicPr>
          <p:cNvPr id="48" name="Gráfico 47" descr="Seta com curva para a direita">
            <a:extLst>
              <a:ext uri="{FF2B5EF4-FFF2-40B4-BE49-F238E27FC236}">
                <a16:creationId xmlns:a16="http://schemas.microsoft.com/office/drawing/2014/main" id="{F63BACDF-C9F6-41F1-85C6-DD49E5649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7649" y="3136582"/>
            <a:ext cx="766947" cy="1526408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6435D614-169E-4B00-8C01-95BF362F8E37}"/>
              </a:ext>
            </a:extLst>
          </p:cNvPr>
          <p:cNvSpPr txBox="1"/>
          <p:nvPr/>
        </p:nvSpPr>
        <p:spPr>
          <a:xfrm>
            <a:off x="7112375" y="3220808"/>
            <a:ext cx="83397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latin typeface="Century Gothic" panose="020B0502020202020204" pitchFamily="34" charset="0"/>
              </a:rPr>
              <a:t>Ficheiro P1, P2, NC, DF</a:t>
            </a:r>
            <a:endParaRPr lang="pt-PT" sz="750" dirty="0">
              <a:latin typeface="Century Gothic" panose="020B0502020202020204" pitchFamily="34" charset="0"/>
            </a:endParaRPr>
          </a:p>
          <a:p>
            <a:pPr algn="ctr"/>
            <a:r>
              <a:rPr lang="pt-PT" sz="1350" b="1" dirty="0"/>
              <a:t>CSV</a:t>
            </a:r>
            <a:endParaRPr lang="pt-PT" sz="1050" b="1" dirty="0"/>
          </a:p>
        </p:txBody>
      </p:sp>
      <p:pic>
        <p:nvPicPr>
          <p:cNvPr id="51" name="Gráfico 50" descr="Seta com curva para a esquerda">
            <a:extLst>
              <a:ext uri="{FF2B5EF4-FFF2-40B4-BE49-F238E27FC236}">
                <a16:creationId xmlns:a16="http://schemas.microsoft.com/office/drawing/2014/main" id="{1F2A5B81-B6A9-4F26-A36F-C3D8129C6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72928" y="3063084"/>
            <a:ext cx="940139" cy="1562137"/>
          </a:xfrm>
          <a:prstGeom prst="rect">
            <a:avLst/>
          </a:prstGeom>
        </p:spPr>
      </p:pic>
      <p:grpSp>
        <p:nvGrpSpPr>
          <p:cNvPr id="38" name="Grupo 3">
            <a:extLst>
              <a:ext uri="{FF2B5EF4-FFF2-40B4-BE49-F238E27FC236}">
                <a16:creationId xmlns:a16="http://schemas.microsoft.com/office/drawing/2014/main" id="{5E4D48F3-B243-422D-AF16-9F72E626C7BF}"/>
              </a:ext>
            </a:extLst>
          </p:cNvPr>
          <p:cNvGrpSpPr/>
          <p:nvPr/>
        </p:nvGrpSpPr>
        <p:grpSpPr>
          <a:xfrm>
            <a:off x="7164288" y="110083"/>
            <a:ext cx="1404156" cy="392415"/>
            <a:chOff x="2107728" y="3925856"/>
            <a:chExt cx="6175987" cy="2083058"/>
          </a:xfrm>
        </p:grpSpPr>
        <p:pic>
          <p:nvPicPr>
            <p:cNvPr id="52" name="Picture 10">
              <a:extLst>
                <a:ext uri="{FF2B5EF4-FFF2-40B4-BE49-F238E27FC236}">
                  <a16:creationId xmlns:a16="http://schemas.microsoft.com/office/drawing/2014/main" id="{7E88A8FB-16D9-46F3-B923-95BB6F202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53" name="Picture 13">
              <a:extLst>
                <a:ext uri="{FF2B5EF4-FFF2-40B4-BE49-F238E27FC236}">
                  <a16:creationId xmlns:a16="http://schemas.microsoft.com/office/drawing/2014/main" id="{45517855-6C5B-4A63-BD5B-1B0CD8A0B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705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m 118">
            <a:extLst>
              <a:ext uri="{FF2B5EF4-FFF2-40B4-BE49-F238E27FC236}">
                <a16:creationId xmlns:a16="http://schemas.microsoft.com/office/drawing/2014/main" id="{20B859CD-848D-4EF9-90F3-6BAC4FAAD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20" y="1472355"/>
            <a:ext cx="7481960" cy="4303955"/>
          </a:xfrm>
          <a:prstGeom prst="rect">
            <a:avLst/>
          </a:prstGeom>
        </p:spPr>
      </p:pic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D430CB88-B38D-4EBA-A5DA-28D35E899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B38B1291-B1E3-474A-ADEB-A1B390F9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FDEB69-DE4D-42CA-A2F1-00FC4CF29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36</a:t>
            </a:fld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135C773-B96D-4925-AA91-546E0AD9BC24}"/>
              </a:ext>
            </a:extLst>
          </p:cNvPr>
          <p:cNvSpPr txBox="1"/>
          <p:nvPr/>
        </p:nvSpPr>
        <p:spPr>
          <a:xfrm>
            <a:off x="107504" y="997278"/>
            <a:ext cx="24113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Organização</a:t>
            </a:r>
          </a:p>
        </p:txBody>
      </p:sp>
      <p:sp>
        <p:nvSpPr>
          <p:cNvPr id="6" name="Seta: Pentágono 5">
            <a:extLst>
              <a:ext uri="{FF2B5EF4-FFF2-40B4-BE49-F238E27FC236}">
                <a16:creationId xmlns:a16="http://schemas.microsoft.com/office/drawing/2014/main" id="{C0E990F3-8502-42F3-8E6B-A9A7A458F95B}"/>
              </a:ext>
            </a:extLst>
          </p:cNvPr>
          <p:cNvSpPr/>
          <p:nvPr/>
        </p:nvSpPr>
        <p:spPr>
          <a:xfrm>
            <a:off x="846598" y="5819408"/>
            <a:ext cx="7466382" cy="270000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latin typeface="Century Gothic" panose="020B0502020202020204" pitchFamily="34" charset="0"/>
              </a:rPr>
              <a:t>SNC-AP</a:t>
            </a:r>
            <a:endParaRPr lang="pt-PT" sz="1350" b="1" dirty="0">
              <a:latin typeface="Century Gothic" panose="020B0502020202020204" pitchFamily="34" charset="0"/>
            </a:endParaRPr>
          </a:p>
        </p:txBody>
      </p:sp>
      <p:grpSp>
        <p:nvGrpSpPr>
          <p:cNvPr id="12" name="Grupo 3">
            <a:extLst>
              <a:ext uri="{FF2B5EF4-FFF2-40B4-BE49-F238E27FC236}">
                <a16:creationId xmlns:a16="http://schemas.microsoft.com/office/drawing/2014/main" id="{490A2764-4784-41B1-AFB3-CF292C6CE9F1}"/>
              </a:ext>
            </a:extLst>
          </p:cNvPr>
          <p:cNvGrpSpPr/>
          <p:nvPr/>
        </p:nvGrpSpPr>
        <p:grpSpPr>
          <a:xfrm>
            <a:off x="7164288" y="110083"/>
            <a:ext cx="1404156" cy="392415"/>
            <a:chOff x="2107728" y="3925856"/>
            <a:chExt cx="6175987" cy="2083058"/>
          </a:xfrm>
        </p:grpSpPr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826277ED-472D-430E-BF65-D7F8AEFF6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ABDE18F-137A-455C-97D9-B92FF2395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2063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254958BE-0343-4B80-AC2C-CFCB6CF25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AB3D6706-5606-42AA-BA1F-1370E1562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B8D0DA7-163E-4490-B754-B2FFAB9F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37</a:t>
            </a:fld>
            <a:endParaRPr lang="pt-PT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FE16C5AE-8D61-41B9-96D9-86AAB293A765}"/>
              </a:ext>
            </a:extLst>
          </p:cNvPr>
          <p:cNvGrpSpPr/>
          <p:nvPr/>
        </p:nvGrpSpPr>
        <p:grpSpPr>
          <a:xfrm>
            <a:off x="3055452" y="3050958"/>
            <a:ext cx="3033097" cy="597333"/>
            <a:chOff x="4007768" y="2924944"/>
            <a:chExt cx="4044129" cy="796444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0BF039C6-16FD-497B-B45D-E4CC4FEFECE1}"/>
                </a:ext>
              </a:extLst>
            </p:cNvPr>
            <p:cNvSpPr txBox="1"/>
            <p:nvPr/>
          </p:nvSpPr>
          <p:spPr>
            <a:xfrm>
              <a:off x="4140103" y="3167391"/>
              <a:ext cx="3911794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100" b="1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VAMOS ALMOÇAR?</a:t>
              </a:r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8159055-1A78-4197-AC94-AC2C6684E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7768" y="2924944"/>
              <a:ext cx="585217" cy="585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9959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65AE4E09-E464-4D35-83E9-8CD279AA9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756E4EC-5EFE-4BF5-82E1-F3E98F6B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D0C7E4F-83FE-49B1-8B63-04E8C810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38</a:t>
            </a:fld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E1363D7-AFE0-4E8D-A67A-F4FE47E90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97"/>
          <a:stretch/>
        </p:blipFill>
        <p:spPr>
          <a:xfrm>
            <a:off x="0" y="692696"/>
            <a:ext cx="9144000" cy="263307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4E41784-C745-4F27-BE8E-6F5481E1C461}"/>
              </a:ext>
            </a:extLst>
          </p:cNvPr>
          <p:cNvSpPr txBox="1"/>
          <p:nvPr/>
        </p:nvSpPr>
        <p:spPr>
          <a:xfrm>
            <a:off x="143508" y="4018274"/>
            <a:ext cx="87489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b="1" dirty="0">
                <a:solidFill>
                  <a:srgbClr val="FFCC00"/>
                </a:solidFill>
                <a:latin typeface="Century Gothic" panose="020B0502020202020204" pitchFamily="34" charset="0"/>
              </a:rPr>
              <a:t>42</a:t>
            </a:r>
            <a:r>
              <a:rPr lang="pt-PT" sz="4500" dirty="0">
                <a:solidFill>
                  <a:srgbClr val="FFCC00"/>
                </a:solidFill>
                <a:latin typeface="Century Gothic" panose="020B0502020202020204" pitchFamily="34" charset="0"/>
              </a:rPr>
              <a:t>/45</a:t>
            </a:r>
            <a:r>
              <a:rPr lang="pt-PT" sz="2100" b="1" dirty="0">
                <a:solidFill>
                  <a:srgbClr val="FFCC00"/>
                </a:solidFill>
                <a:latin typeface="Century Gothic" panose="020B0502020202020204" pitchFamily="34" charset="0"/>
              </a:rPr>
              <a:t> </a:t>
            </a:r>
            <a:r>
              <a:rPr lang="pt-PT" sz="2100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Organismos do Perímetro SICC SNC-AP </a:t>
            </a:r>
            <a:r>
              <a:rPr lang="pt-PT" sz="2100" b="1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2018</a:t>
            </a:r>
            <a:endParaRPr lang="pt-PT" sz="21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04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41DCE520-2072-4BF4-A6CE-BFC8AF33F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 dirty="0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A6DE63E3-857A-473F-AF2A-9BB12AA20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8E25578-4BBE-47AA-B14B-23D853021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39</a:t>
            </a:fld>
            <a:endParaRPr lang="pt-PT" dirty="0"/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1E0A05B8-A8D9-4B74-9363-6B59FDD4F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856559"/>
              </p:ext>
            </p:extLst>
          </p:nvPr>
        </p:nvGraphicFramePr>
        <p:xfrm>
          <a:off x="98983" y="2470500"/>
          <a:ext cx="8946035" cy="1917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6530">
                  <a:extLst>
                    <a:ext uri="{9D8B030D-6E8A-4147-A177-3AD203B41FA5}">
                      <a16:colId xmlns:a16="http://schemas.microsoft.com/office/drawing/2014/main" val="3645895722"/>
                    </a:ext>
                  </a:extLst>
                </a:gridCol>
                <a:gridCol w="592641">
                  <a:extLst>
                    <a:ext uri="{9D8B030D-6E8A-4147-A177-3AD203B41FA5}">
                      <a16:colId xmlns:a16="http://schemas.microsoft.com/office/drawing/2014/main" val="1476646163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4262417154"/>
                    </a:ext>
                  </a:extLst>
                </a:gridCol>
                <a:gridCol w="1350150">
                  <a:extLst>
                    <a:ext uri="{9D8B030D-6E8A-4147-A177-3AD203B41FA5}">
                      <a16:colId xmlns:a16="http://schemas.microsoft.com/office/drawing/2014/main" val="609109655"/>
                    </a:ext>
                  </a:extLst>
                </a:gridCol>
                <a:gridCol w="1188132">
                  <a:extLst>
                    <a:ext uri="{9D8B030D-6E8A-4147-A177-3AD203B41FA5}">
                      <a16:colId xmlns:a16="http://schemas.microsoft.com/office/drawing/2014/main" val="119363388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042799250"/>
                    </a:ext>
                  </a:extLst>
                </a:gridCol>
                <a:gridCol w="1350150">
                  <a:extLst>
                    <a:ext uri="{9D8B030D-6E8A-4147-A177-3AD203B41FA5}">
                      <a16:colId xmlns:a16="http://schemas.microsoft.com/office/drawing/2014/main" val="2407000536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362922688"/>
                    </a:ext>
                  </a:extLst>
                </a:gridCol>
              </a:tblGrid>
              <a:tr h="513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PT" sz="1500" b="1" i="0" u="none" strike="noStrike" dirty="0">
                          <a:solidFill>
                            <a:srgbClr val="008080"/>
                          </a:solidFill>
                          <a:effectLst/>
                          <a:latin typeface="Century Gothic" panose="020B0502020202020204" pitchFamily="34" charset="0"/>
                        </a:rPr>
                        <a:t>Despesa</a:t>
                      </a: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pt-PT" sz="12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Faturas em Receção e Conferência </a:t>
                      </a:r>
                      <a:endParaRPr lang="pt-PT" sz="11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Faturas  </a:t>
                      </a:r>
                      <a:endParaRPr lang="pt-PT" sz="11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Notas de Crédito  </a:t>
                      </a:r>
                      <a:endParaRPr lang="pt-PT" sz="11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Anulações </a:t>
                      </a:r>
                      <a:endParaRPr lang="pt-PT" sz="11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Pagamentos </a:t>
                      </a:r>
                      <a:endParaRPr lang="pt-PT" sz="11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Em divida </a:t>
                      </a:r>
                      <a:endParaRPr lang="pt-PT" sz="11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865529"/>
                  </a:ext>
                </a:extLst>
              </a:tr>
              <a:tr h="3510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2018</a:t>
                      </a: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Nº Doc.</a:t>
                      </a: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u="none" strike="noStrike" dirty="0">
                          <a:effectLst/>
                          <a:latin typeface="Century Gothic" panose="020B0502020202020204" pitchFamily="34" charset="0"/>
                        </a:rPr>
                        <a:t>745 538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u="none" strike="noStrike" dirty="0">
                          <a:effectLst/>
                          <a:latin typeface="Century Gothic" panose="020B0502020202020204" pitchFamily="34" charset="0"/>
                        </a:rPr>
                        <a:t>2 267 658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u="none" strike="noStrike" dirty="0">
                          <a:effectLst/>
                          <a:latin typeface="Century Gothic" panose="020B0502020202020204" pitchFamily="34" charset="0"/>
                        </a:rPr>
                        <a:t>94 505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u="none" strike="noStrike" dirty="0">
                          <a:effectLst/>
                          <a:latin typeface="Century Gothic" panose="020B0502020202020204" pitchFamily="34" charset="0"/>
                        </a:rPr>
                        <a:t>13 405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u="none" strike="noStrike" dirty="0">
                          <a:effectLst/>
                          <a:latin typeface="Century Gothic" panose="020B0502020202020204" pitchFamily="34" charset="0"/>
                        </a:rPr>
                        <a:t>328 688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u="none" strike="noStrike" dirty="0">
                          <a:effectLst/>
                          <a:latin typeface="Century Gothic" panose="020B0502020202020204" pitchFamily="34" charset="0"/>
                        </a:rPr>
                        <a:t>1 831 060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82148"/>
                  </a:ext>
                </a:extLst>
              </a:tr>
              <a:tr h="351000">
                <a:tc vMerge="1">
                  <a:txBody>
                    <a:bodyPr/>
                    <a:lstStyle/>
                    <a:p>
                      <a:pPr algn="r" fontAlgn="b"/>
                      <a:endParaRPr lang="pt-P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Valor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effectLst/>
                          <a:latin typeface="Century Gothic" panose="020B0502020202020204" pitchFamily="34" charset="0"/>
                        </a:rPr>
                        <a:t>1 633 308 433,06€ 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effectLst/>
                          <a:latin typeface="Century Gothic" panose="020B0502020202020204" pitchFamily="34" charset="0"/>
                        </a:rPr>
                        <a:t>16 699 732 293,14€ 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effectLst/>
                          <a:latin typeface="Century Gothic" panose="020B0502020202020204" pitchFamily="34" charset="0"/>
                        </a:rPr>
                        <a:t>576 186 883,66 € 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effectLst/>
                          <a:latin typeface="Century Gothic" panose="020B0502020202020204" pitchFamily="34" charset="0"/>
                        </a:rPr>
                        <a:t>36 549 152,52 € 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effectLst/>
                          <a:latin typeface="Century Gothic" panose="020B0502020202020204" pitchFamily="34" charset="0"/>
                        </a:rPr>
                        <a:t>14 277 922 431,10 € 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effectLst/>
                          <a:latin typeface="Century Gothic" panose="020B0502020202020204" pitchFamily="34" charset="0"/>
                        </a:rPr>
                        <a:t>1 809 073 825,86 € 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021894"/>
                  </a:ext>
                </a:extLst>
              </a:tr>
              <a:tr h="3510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2019</a:t>
                      </a: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Nº Doc.</a:t>
                      </a: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u="none" strike="noStrike" dirty="0">
                          <a:effectLst/>
                          <a:latin typeface="Century Gothic" panose="020B0502020202020204" pitchFamily="34" charset="0"/>
                        </a:rPr>
                        <a:t>578 221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u="none" strike="noStrike" dirty="0">
                          <a:effectLst/>
                          <a:latin typeface="Century Gothic" panose="020B0502020202020204" pitchFamily="34" charset="0"/>
                        </a:rPr>
                        <a:t>1 518 628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u="none" strike="noStrike" dirty="0">
                          <a:effectLst/>
                          <a:latin typeface="Century Gothic" panose="020B0502020202020204" pitchFamily="34" charset="0"/>
                        </a:rPr>
                        <a:t>59 116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u="none" strike="noStrike" dirty="0">
                          <a:effectLst/>
                          <a:latin typeface="Century Gothic" panose="020B0502020202020204" pitchFamily="34" charset="0"/>
                        </a:rPr>
                        <a:t>5 460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u="none" strike="noStrike" dirty="0">
                          <a:effectLst/>
                          <a:latin typeface="Century Gothic" panose="020B0502020202020204" pitchFamily="34" charset="0"/>
                        </a:rPr>
                        <a:t>206 649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u="none" strike="noStrike" dirty="0">
                          <a:effectLst/>
                          <a:latin typeface="Century Gothic" panose="020B0502020202020204" pitchFamily="34" charset="0"/>
                        </a:rPr>
                        <a:t>1 247 403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510033"/>
                  </a:ext>
                </a:extLst>
              </a:tr>
              <a:tr h="351000">
                <a:tc vMerge="1">
                  <a:txBody>
                    <a:bodyPr/>
                    <a:lstStyle/>
                    <a:p>
                      <a:pPr algn="r" fontAlgn="b"/>
                      <a:endParaRPr lang="pt-PT" sz="1800" b="1" u="none" strike="noStrike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PT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Valor</a:t>
                      </a: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PT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1 305 659 899,68€ </a:t>
                      </a: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PT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8 605 842 994,25€ </a:t>
                      </a: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PT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300 336 489,49 € </a:t>
                      </a: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PT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19 767 068,69 € </a:t>
                      </a: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PT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6 637 213 218,52 € </a:t>
                      </a: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PT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1 648 526 217,55 € </a:t>
                      </a: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648246"/>
                  </a:ext>
                </a:extLst>
              </a:tr>
            </a:tbl>
          </a:graphicData>
        </a:graphic>
      </p:graphicFrame>
      <p:grpSp>
        <p:nvGrpSpPr>
          <p:cNvPr id="11" name="Grupo 3">
            <a:extLst>
              <a:ext uri="{FF2B5EF4-FFF2-40B4-BE49-F238E27FC236}">
                <a16:creationId xmlns:a16="http://schemas.microsoft.com/office/drawing/2014/main" id="{AE4DB8DC-D4D1-4D1C-A81E-3AC0228C0D3A}"/>
              </a:ext>
            </a:extLst>
          </p:cNvPr>
          <p:cNvGrpSpPr/>
          <p:nvPr/>
        </p:nvGrpSpPr>
        <p:grpSpPr>
          <a:xfrm>
            <a:off x="7164288" y="110083"/>
            <a:ext cx="1404156" cy="392415"/>
            <a:chOff x="2107728" y="3925856"/>
            <a:chExt cx="6175987" cy="2083058"/>
          </a:xfrm>
        </p:grpSpPr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FD7DC7F3-61CC-4427-ABDE-319B9C766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FD7E4458-6E91-454E-864A-051283B6C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FCB3AF7-73E5-4370-9D96-3A404AF8FAB3}"/>
              </a:ext>
            </a:extLst>
          </p:cNvPr>
          <p:cNvSpPr txBox="1"/>
          <p:nvPr/>
        </p:nvSpPr>
        <p:spPr>
          <a:xfrm>
            <a:off x="179512" y="1052736"/>
            <a:ext cx="57596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Encerramento de contas 2018 - DADOS</a:t>
            </a:r>
          </a:p>
        </p:txBody>
      </p:sp>
    </p:spTree>
    <p:extLst>
      <p:ext uri="{BB962C8B-B14F-4D97-AF65-F5344CB8AC3E}">
        <p14:creationId xmlns:p14="http://schemas.microsoft.com/office/powerpoint/2010/main" val="3739030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2FADEED-B765-48B2-98B8-FB6A97A5C81F}"/>
              </a:ext>
            </a:extLst>
          </p:cNvPr>
          <p:cNvSpPr/>
          <p:nvPr/>
        </p:nvSpPr>
        <p:spPr>
          <a:xfrm>
            <a:off x="164492" y="5265204"/>
            <a:ext cx="8565970" cy="694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24B88A-4279-4781-ABDD-216C1222F932}"/>
              </a:ext>
            </a:extLst>
          </p:cNvPr>
          <p:cNvSpPr txBox="1"/>
          <p:nvPr/>
        </p:nvSpPr>
        <p:spPr>
          <a:xfrm>
            <a:off x="108463" y="781254"/>
            <a:ext cx="66777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Indicadores SICC SNC-AP 2018/2019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156148E-1344-4D65-8DE1-12938E4BA231}"/>
              </a:ext>
            </a:extLst>
          </p:cNvPr>
          <p:cNvSpPr/>
          <p:nvPr/>
        </p:nvSpPr>
        <p:spPr>
          <a:xfrm>
            <a:off x="332742" y="1495599"/>
            <a:ext cx="1917000" cy="702078"/>
          </a:xfrm>
          <a:prstGeom prst="rect">
            <a:avLst/>
          </a:prstGeom>
          <a:solidFill>
            <a:schemeClr val="bg1"/>
          </a:solidFill>
          <a:ln w="76200">
            <a:solidFill>
              <a:srgbClr val="00808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100" b="1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29 804</a:t>
            </a:r>
          </a:p>
          <a:p>
            <a:pPr algn="ctr"/>
            <a:r>
              <a:rPr lang="pt-PT" sz="1500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Fornecedores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BC5C8C0-6CDA-4D56-9960-4BF182D9FC70}"/>
              </a:ext>
            </a:extLst>
          </p:cNvPr>
          <p:cNvSpPr/>
          <p:nvPr/>
        </p:nvSpPr>
        <p:spPr>
          <a:xfrm>
            <a:off x="327015" y="2888155"/>
            <a:ext cx="3456000" cy="324000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Cabimentos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9295F28-CCC0-4AEB-ABD4-01D562E07869}"/>
              </a:ext>
            </a:extLst>
          </p:cNvPr>
          <p:cNvSpPr/>
          <p:nvPr/>
        </p:nvSpPr>
        <p:spPr>
          <a:xfrm>
            <a:off x="4633622" y="1502786"/>
            <a:ext cx="1917000" cy="702078"/>
          </a:xfrm>
          <a:prstGeom prst="rect">
            <a:avLst/>
          </a:prstGeom>
          <a:solidFill>
            <a:schemeClr val="bg1"/>
          </a:solidFill>
          <a:ln w="76200">
            <a:solidFill>
              <a:srgbClr val="00808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100" b="1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2 171</a:t>
            </a:r>
            <a:endParaRPr lang="pt-PT" sz="1500" b="1" dirty="0">
              <a:solidFill>
                <a:srgbClr val="0080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algn="ctr"/>
            <a:r>
              <a:rPr lang="pt-PT" sz="1500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Orçamentos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47C814A-5578-4648-A45A-E639C184469D}"/>
              </a:ext>
            </a:extLst>
          </p:cNvPr>
          <p:cNvSpPr/>
          <p:nvPr/>
        </p:nvSpPr>
        <p:spPr>
          <a:xfrm>
            <a:off x="6784062" y="1495599"/>
            <a:ext cx="1917000" cy="702078"/>
          </a:xfrm>
          <a:prstGeom prst="rect">
            <a:avLst/>
          </a:prstGeom>
          <a:solidFill>
            <a:schemeClr val="bg1"/>
          </a:solidFill>
          <a:ln w="76200">
            <a:solidFill>
              <a:srgbClr val="00808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100" b="1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3 468</a:t>
            </a:r>
            <a:endParaRPr lang="pt-PT" sz="1500" b="1" dirty="0">
              <a:solidFill>
                <a:srgbClr val="0080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algn="ctr"/>
            <a:r>
              <a:rPr lang="pt-PT" sz="1500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Orçamentos LCPA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22D21B8-5A15-415E-9D53-02ED333C8EF1}"/>
              </a:ext>
            </a:extLst>
          </p:cNvPr>
          <p:cNvSpPr txBox="1"/>
          <p:nvPr/>
        </p:nvSpPr>
        <p:spPr>
          <a:xfrm>
            <a:off x="3977934" y="2877183"/>
            <a:ext cx="178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>
              <a:defRPr sz="3200" b="1"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pt-PT" sz="1800" dirty="0"/>
              <a:t>2 188 132 </a:t>
            </a:r>
            <a:r>
              <a:rPr lang="pt-PT" sz="1200" b="0" i="1" dirty="0"/>
              <a:t>doc</a:t>
            </a:r>
            <a:r>
              <a:rPr lang="pt-PT" sz="1350" b="0" i="1" dirty="0"/>
              <a:t>.</a:t>
            </a:r>
            <a:endParaRPr lang="pt-PT" sz="1800" b="0" i="1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EA30394-9E7E-4998-B6D2-6E69CC8CBB29}"/>
              </a:ext>
            </a:extLst>
          </p:cNvPr>
          <p:cNvSpPr txBox="1"/>
          <p:nvPr/>
        </p:nvSpPr>
        <p:spPr>
          <a:xfrm>
            <a:off x="6022624" y="2806673"/>
            <a:ext cx="2835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>
              <a:defRPr sz="3200" b="1">
                <a:latin typeface="Century Gothic" panose="020B0502020202020204" pitchFamily="34" charset="0"/>
              </a:defRPr>
            </a:lvl1pPr>
          </a:lstStyle>
          <a:p>
            <a:r>
              <a:rPr lang="pt-PT" sz="2400" dirty="0">
                <a:solidFill>
                  <a:srgbClr val="FFC000"/>
                </a:solidFill>
              </a:rPr>
              <a:t>85,2 </a:t>
            </a:r>
            <a:r>
              <a:rPr lang="pt-PT" sz="1800" b="0" dirty="0">
                <a:solidFill>
                  <a:srgbClr val="FFC000"/>
                </a:solidFill>
              </a:rPr>
              <a:t>Mil</a:t>
            </a:r>
            <a:r>
              <a:rPr lang="pt-PT" sz="2100" dirty="0">
                <a:solidFill>
                  <a:srgbClr val="FFC000"/>
                </a:solidFill>
              </a:rPr>
              <a:t> </a:t>
            </a:r>
            <a:r>
              <a:rPr lang="pt-PT" sz="1800" b="0" dirty="0">
                <a:solidFill>
                  <a:srgbClr val="FFC000"/>
                </a:solidFill>
              </a:rPr>
              <a:t>Milhões Euros</a:t>
            </a:r>
            <a:r>
              <a:rPr lang="pt-PT" sz="2700" dirty="0">
                <a:solidFill>
                  <a:srgbClr val="FFC000"/>
                </a:solidFill>
              </a:rPr>
              <a:t> </a:t>
            </a:r>
            <a:endParaRPr lang="pt-PT" sz="2400" dirty="0">
              <a:solidFill>
                <a:srgbClr val="FFC000"/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05FFF4A6-8672-4690-867C-89761BF9D622}"/>
              </a:ext>
            </a:extLst>
          </p:cNvPr>
          <p:cNvSpPr/>
          <p:nvPr/>
        </p:nvSpPr>
        <p:spPr>
          <a:xfrm>
            <a:off x="327015" y="3417989"/>
            <a:ext cx="3456000" cy="324000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Compromissos Assumidos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263DB47-3764-49D2-AC4F-DE6F6A157964}"/>
              </a:ext>
            </a:extLst>
          </p:cNvPr>
          <p:cNvSpPr/>
          <p:nvPr/>
        </p:nvSpPr>
        <p:spPr>
          <a:xfrm>
            <a:off x="327015" y="3946328"/>
            <a:ext cx="3456000" cy="324000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Faturas Credores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D636A81-3578-4A20-8BA2-2DC506EAF8E8}"/>
              </a:ext>
            </a:extLst>
          </p:cNvPr>
          <p:cNvSpPr/>
          <p:nvPr/>
        </p:nvSpPr>
        <p:spPr>
          <a:xfrm>
            <a:off x="327015" y="4476629"/>
            <a:ext cx="3456000" cy="324000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Pagamentos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188D49E-B983-4A61-BF28-F8D45CCE8090}"/>
              </a:ext>
            </a:extLst>
          </p:cNvPr>
          <p:cNvSpPr txBox="1"/>
          <p:nvPr/>
        </p:nvSpPr>
        <p:spPr>
          <a:xfrm>
            <a:off x="3976974" y="4487557"/>
            <a:ext cx="178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>
              <a:defRPr sz="2400" b="1"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pt-PT" sz="1800" dirty="0"/>
              <a:t>535 337 </a:t>
            </a:r>
            <a:r>
              <a:rPr lang="pt-PT" sz="1200" b="0" i="1" dirty="0"/>
              <a:t>doc.</a:t>
            </a:r>
            <a:r>
              <a:rPr lang="pt-PT" sz="1800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2F08281-B171-4B0C-9340-877A7971CE5C}"/>
              </a:ext>
            </a:extLst>
          </p:cNvPr>
          <p:cNvSpPr txBox="1"/>
          <p:nvPr/>
        </p:nvSpPr>
        <p:spPr>
          <a:xfrm>
            <a:off x="6030162" y="4419339"/>
            <a:ext cx="283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>
              <a:defRPr sz="3200" b="1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sz="2400" dirty="0"/>
              <a:t>20,9 </a:t>
            </a:r>
            <a:r>
              <a:rPr lang="pt-PT" sz="1800" b="0" dirty="0"/>
              <a:t>Mil</a:t>
            </a:r>
            <a:r>
              <a:rPr lang="pt-PT" sz="1800" dirty="0"/>
              <a:t> </a:t>
            </a:r>
            <a:r>
              <a:rPr lang="pt-PT" sz="1800" b="0" dirty="0"/>
              <a:t>Milhões Euros</a:t>
            </a:r>
            <a:r>
              <a:rPr lang="pt-PT" sz="1800" dirty="0"/>
              <a:t> </a:t>
            </a:r>
            <a:endParaRPr lang="pt-PT" sz="15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FD4C0B2-0801-44DF-95A0-0DB58BEE7B00}"/>
              </a:ext>
            </a:extLst>
          </p:cNvPr>
          <p:cNvSpPr txBox="1"/>
          <p:nvPr/>
        </p:nvSpPr>
        <p:spPr>
          <a:xfrm>
            <a:off x="3976974" y="3940509"/>
            <a:ext cx="178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>
              <a:defRPr sz="2400" b="1"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pt-PT" sz="1800" dirty="0"/>
              <a:t>3 786 286 </a:t>
            </a:r>
            <a:r>
              <a:rPr lang="pt-PT" sz="1200" b="0" i="1" dirty="0"/>
              <a:t>doc.</a:t>
            </a:r>
            <a:r>
              <a:rPr lang="pt-PT" sz="1800" dirty="0"/>
              <a:t> 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0418C223-0063-4531-8D9F-20044A977E06}"/>
              </a:ext>
            </a:extLst>
          </p:cNvPr>
          <p:cNvSpPr txBox="1"/>
          <p:nvPr/>
        </p:nvSpPr>
        <p:spPr>
          <a:xfrm>
            <a:off x="6022624" y="3889038"/>
            <a:ext cx="283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>
              <a:defRPr sz="3200" b="1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sz="2400" dirty="0"/>
              <a:t>25,3 </a:t>
            </a:r>
            <a:r>
              <a:rPr lang="pt-PT" sz="1800" b="0" dirty="0"/>
              <a:t>Mil</a:t>
            </a:r>
            <a:r>
              <a:rPr lang="pt-PT" sz="1800" dirty="0"/>
              <a:t> </a:t>
            </a:r>
            <a:r>
              <a:rPr lang="pt-PT" sz="1800" b="0" dirty="0"/>
              <a:t>Milhões Euros</a:t>
            </a:r>
            <a:r>
              <a:rPr lang="pt-PT" sz="1800" dirty="0"/>
              <a:t> </a:t>
            </a:r>
            <a:endParaRPr lang="pt-PT" sz="150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0ECE3A0-2462-41EA-8C4A-88D840F73135}"/>
              </a:ext>
            </a:extLst>
          </p:cNvPr>
          <p:cNvSpPr txBox="1"/>
          <p:nvPr/>
        </p:nvSpPr>
        <p:spPr>
          <a:xfrm>
            <a:off x="3976974" y="3408846"/>
            <a:ext cx="178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>
              <a:defRPr sz="2400" b="1"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pt-PT" sz="1800" dirty="0"/>
              <a:t>3 524 493 </a:t>
            </a:r>
            <a:r>
              <a:rPr lang="pt-PT" sz="1200" b="0" i="1" dirty="0"/>
              <a:t>doc.</a:t>
            </a:r>
            <a:r>
              <a:rPr lang="pt-PT" sz="1800" dirty="0"/>
              <a:t> 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D51DA49-F942-4C94-BECF-8325D7570CE3}"/>
              </a:ext>
            </a:extLst>
          </p:cNvPr>
          <p:cNvSpPr txBox="1"/>
          <p:nvPr/>
        </p:nvSpPr>
        <p:spPr>
          <a:xfrm>
            <a:off x="6022624" y="3360698"/>
            <a:ext cx="283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>
              <a:defRPr sz="3200" b="1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sz="2400" dirty="0"/>
              <a:t>55,1 </a:t>
            </a:r>
            <a:r>
              <a:rPr lang="pt-PT" sz="1800" b="0" dirty="0"/>
              <a:t>Mil</a:t>
            </a:r>
            <a:r>
              <a:rPr lang="pt-PT" sz="2100" dirty="0"/>
              <a:t> </a:t>
            </a:r>
            <a:r>
              <a:rPr lang="pt-PT" sz="1800" b="0" dirty="0"/>
              <a:t>Milhões Euros</a:t>
            </a:r>
            <a:r>
              <a:rPr lang="pt-PT" sz="1800" dirty="0"/>
              <a:t> </a:t>
            </a:r>
            <a:endParaRPr lang="pt-PT" sz="2400" dirty="0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827CCF51-45C3-45FF-9389-101B7B05748C}"/>
              </a:ext>
            </a:extLst>
          </p:cNvPr>
          <p:cNvCxnSpPr/>
          <p:nvPr/>
        </p:nvCxnSpPr>
        <p:spPr>
          <a:xfrm>
            <a:off x="197514" y="2564904"/>
            <a:ext cx="8694966" cy="0"/>
          </a:xfrm>
          <a:prstGeom prst="line">
            <a:avLst/>
          </a:prstGeom>
          <a:ln w="19050"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>
            <a:extLst>
              <a:ext uri="{FF2B5EF4-FFF2-40B4-BE49-F238E27FC236}">
                <a16:creationId xmlns:a16="http://schemas.microsoft.com/office/drawing/2014/main" id="{909E6546-E7ED-4AAE-9C65-4FC0E25A3DBE}"/>
              </a:ext>
            </a:extLst>
          </p:cNvPr>
          <p:cNvSpPr/>
          <p:nvPr/>
        </p:nvSpPr>
        <p:spPr>
          <a:xfrm>
            <a:off x="2483182" y="1499190"/>
            <a:ext cx="1917000" cy="702078"/>
          </a:xfrm>
          <a:prstGeom prst="rect">
            <a:avLst/>
          </a:prstGeom>
          <a:solidFill>
            <a:schemeClr val="bg1"/>
          </a:solidFill>
          <a:ln w="76200">
            <a:solidFill>
              <a:srgbClr val="00808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100" b="1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16 422</a:t>
            </a:r>
          </a:p>
          <a:p>
            <a:pPr algn="ctr"/>
            <a:r>
              <a:rPr lang="pt-PT" sz="1500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Clientes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DF5CE17E-0E51-4E14-9DCD-06CE478085AD}"/>
              </a:ext>
            </a:extLst>
          </p:cNvPr>
          <p:cNvSpPr/>
          <p:nvPr/>
        </p:nvSpPr>
        <p:spPr>
          <a:xfrm>
            <a:off x="332742" y="5006930"/>
            <a:ext cx="3456000" cy="324000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Faturas Devedores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A0E8FAA3-BC83-4493-8E8E-658C978D588F}"/>
              </a:ext>
            </a:extLst>
          </p:cNvPr>
          <p:cNvSpPr/>
          <p:nvPr/>
        </p:nvSpPr>
        <p:spPr>
          <a:xfrm>
            <a:off x="327015" y="5535270"/>
            <a:ext cx="3456000" cy="324000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Cobranças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A68AFDE-F31B-41DE-8AFF-0FEB840CAC3E}"/>
              </a:ext>
            </a:extLst>
          </p:cNvPr>
          <p:cNvSpPr txBox="1"/>
          <p:nvPr/>
        </p:nvSpPr>
        <p:spPr>
          <a:xfrm>
            <a:off x="3976974" y="5006930"/>
            <a:ext cx="178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>
              <a:defRPr sz="2400" b="1"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pt-PT" sz="1800" dirty="0"/>
              <a:t>2 541 749 </a:t>
            </a:r>
            <a:r>
              <a:rPr lang="pt-PT" sz="1200" b="0" i="1" dirty="0"/>
              <a:t>doc.</a:t>
            </a:r>
            <a:r>
              <a:rPr lang="pt-PT" sz="1800" dirty="0"/>
              <a:t> 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49D8BC18-4B3D-4C4A-BDE1-FED92FFA89F5}"/>
              </a:ext>
            </a:extLst>
          </p:cNvPr>
          <p:cNvSpPr txBox="1"/>
          <p:nvPr/>
        </p:nvSpPr>
        <p:spPr>
          <a:xfrm>
            <a:off x="3976974" y="5524145"/>
            <a:ext cx="178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>
              <a:defRPr sz="2400" b="1"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pt-PT" sz="1800" dirty="0"/>
              <a:t>221 690 </a:t>
            </a:r>
            <a:r>
              <a:rPr lang="pt-PT" sz="1200" b="0" i="1" dirty="0"/>
              <a:t>doc.</a:t>
            </a:r>
            <a:r>
              <a:rPr lang="pt-PT" sz="1800" dirty="0"/>
              <a:t> 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285A2B0-92DE-4746-AF09-849AC63C65A6}"/>
              </a:ext>
            </a:extLst>
          </p:cNvPr>
          <p:cNvSpPr txBox="1"/>
          <p:nvPr/>
        </p:nvSpPr>
        <p:spPr>
          <a:xfrm>
            <a:off x="6022624" y="4946631"/>
            <a:ext cx="283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>
              <a:defRPr sz="3200" b="1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sz="2400" dirty="0"/>
              <a:t>27,1 </a:t>
            </a:r>
            <a:r>
              <a:rPr lang="pt-PT" sz="1800" b="0" dirty="0"/>
              <a:t>Mil</a:t>
            </a:r>
            <a:r>
              <a:rPr lang="pt-PT" sz="1800" dirty="0"/>
              <a:t> </a:t>
            </a:r>
            <a:r>
              <a:rPr lang="pt-PT" sz="1800" b="0" dirty="0"/>
              <a:t>Milhões Euros</a:t>
            </a:r>
            <a:r>
              <a:rPr lang="pt-PT" sz="1800" dirty="0"/>
              <a:t> </a:t>
            </a:r>
            <a:endParaRPr lang="pt-PT" sz="2400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4F2E12A-8896-4880-9C7C-9B8CF960A180}"/>
              </a:ext>
            </a:extLst>
          </p:cNvPr>
          <p:cNvSpPr txBox="1"/>
          <p:nvPr/>
        </p:nvSpPr>
        <p:spPr>
          <a:xfrm>
            <a:off x="6030162" y="5481228"/>
            <a:ext cx="283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>
              <a:defRPr sz="3200" b="1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sz="2400" dirty="0"/>
              <a:t>22,9 </a:t>
            </a:r>
            <a:r>
              <a:rPr lang="pt-PT" sz="1800" b="0" dirty="0"/>
              <a:t>Mil</a:t>
            </a:r>
            <a:r>
              <a:rPr lang="pt-PT" sz="1800" dirty="0"/>
              <a:t> </a:t>
            </a:r>
            <a:r>
              <a:rPr lang="pt-PT" sz="1800" b="0" dirty="0"/>
              <a:t>Milhões Euros</a:t>
            </a:r>
            <a:r>
              <a:rPr lang="pt-PT" sz="1800" dirty="0"/>
              <a:t> </a:t>
            </a:r>
            <a:endParaRPr lang="pt-PT" sz="2400" dirty="0"/>
          </a:p>
        </p:txBody>
      </p:sp>
      <p:grpSp>
        <p:nvGrpSpPr>
          <p:cNvPr id="40" name="Grupo 3">
            <a:extLst>
              <a:ext uri="{FF2B5EF4-FFF2-40B4-BE49-F238E27FC236}">
                <a16:creationId xmlns:a16="http://schemas.microsoft.com/office/drawing/2014/main" id="{5B63DFF4-C8D2-4F78-993F-754558EAAEB9}"/>
              </a:ext>
            </a:extLst>
          </p:cNvPr>
          <p:cNvGrpSpPr/>
          <p:nvPr/>
        </p:nvGrpSpPr>
        <p:grpSpPr>
          <a:xfrm>
            <a:off x="7164288" y="110083"/>
            <a:ext cx="1404156" cy="392415"/>
            <a:chOff x="2107728" y="3925856"/>
            <a:chExt cx="6175987" cy="2083058"/>
          </a:xfrm>
        </p:grpSpPr>
        <p:pic>
          <p:nvPicPr>
            <p:cNvPr id="41" name="Picture 10">
              <a:extLst>
                <a:ext uri="{FF2B5EF4-FFF2-40B4-BE49-F238E27FC236}">
                  <a16:creationId xmlns:a16="http://schemas.microsoft.com/office/drawing/2014/main" id="{D9C294D4-4237-40B1-8681-E62BDE3EB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42" name="Picture 13">
              <a:extLst>
                <a:ext uri="{FF2B5EF4-FFF2-40B4-BE49-F238E27FC236}">
                  <a16:creationId xmlns:a16="http://schemas.microsoft.com/office/drawing/2014/main" id="{5A02E2D4-57B2-450F-8781-045A75C95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9214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41DCE520-2072-4BF4-A6CE-BFC8AF33F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 dirty="0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A6DE63E3-857A-473F-AF2A-9BB12AA20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8E25578-4BBE-47AA-B14B-23D853021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40</a:t>
            </a:fld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AE89977-3F7C-400C-A28E-C968DD9774F1}"/>
              </a:ext>
            </a:extLst>
          </p:cNvPr>
          <p:cNvSpPr txBox="1"/>
          <p:nvPr/>
        </p:nvSpPr>
        <p:spPr>
          <a:xfrm>
            <a:off x="179512" y="1052736"/>
            <a:ext cx="57596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Encerramento de contas 2018 - DADOS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1E0A05B8-A8D9-4B74-9363-6B59FDD4F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085636"/>
              </p:ext>
            </p:extLst>
          </p:nvPr>
        </p:nvGraphicFramePr>
        <p:xfrm>
          <a:off x="62499" y="2469709"/>
          <a:ext cx="9019002" cy="19185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7677">
                  <a:extLst>
                    <a:ext uri="{9D8B030D-6E8A-4147-A177-3AD203B41FA5}">
                      <a16:colId xmlns:a16="http://schemas.microsoft.com/office/drawing/2014/main" val="3645895722"/>
                    </a:ext>
                  </a:extLst>
                </a:gridCol>
                <a:gridCol w="521865">
                  <a:extLst>
                    <a:ext uri="{9D8B030D-6E8A-4147-A177-3AD203B41FA5}">
                      <a16:colId xmlns:a16="http://schemas.microsoft.com/office/drawing/2014/main" val="1476646163"/>
                    </a:ext>
                  </a:extLst>
                </a:gridCol>
                <a:gridCol w="1300718">
                  <a:extLst>
                    <a:ext uri="{9D8B030D-6E8A-4147-A177-3AD203B41FA5}">
                      <a16:colId xmlns:a16="http://schemas.microsoft.com/office/drawing/2014/main" val="4262417154"/>
                    </a:ext>
                  </a:extLst>
                </a:gridCol>
                <a:gridCol w="1141351">
                  <a:extLst>
                    <a:ext uri="{9D8B030D-6E8A-4147-A177-3AD203B41FA5}">
                      <a16:colId xmlns:a16="http://schemas.microsoft.com/office/drawing/2014/main" val="609109655"/>
                    </a:ext>
                  </a:extLst>
                </a:gridCol>
                <a:gridCol w="974852">
                  <a:extLst>
                    <a:ext uri="{9D8B030D-6E8A-4147-A177-3AD203B41FA5}">
                      <a16:colId xmlns:a16="http://schemas.microsoft.com/office/drawing/2014/main" val="1193633886"/>
                    </a:ext>
                  </a:extLst>
                </a:gridCol>
                <a:gridCol w="927134">
                  <a:extLst>
                    <a:ext uri="{9D8B030D-6E8A-4147-A177-3AD203B41FA5}">
                      <a16:colId xmlns:a16="http://schemas.microsoft.com/office/drawing/2014/main" val="304279925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407000536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362922688"/>
                    </a:ext>
                  </a:extLst>
                </a:gridCol>
                <a:gridCol w="1269141">
                  <a:extLst>
                    <a:ext uri="{9D8B030D-6E8A-4147-A177-3AD203B41FA5}">
                      <a16:colId xmlns:a16="http://schemas.microsoft.com/office/drawing/2014/main" val="1113180955"/>
                    </a:ext>
                  </a:extLst>
                </a:gridCol>
              </a:tblGrid>
              <a:tr h="5145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PT" sz="1500" b="1" i="0" u="none" strike="noStrike" dirty="0">
                          <a:solidFill>
                            <a:srgbClr val="008080"/>
                          </a:solidFill>
                          <a:effectLst/>
                          <a:latin typeface="Century Gothic" panose="020B0502020202020204" pitchFamily="34" charset="0"/>
                        </a:rPr>
                        <a:t>Receita</a:t>
                      </a: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pt-PT" sz="12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Faturas</a:t>
                      </a:r>
                      <a:endParaRPr lang="pt-PT" sz="11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Notas de Crédito</a:t>
                      </a:r>
                      <a:endParaRPr lang="pt-PT" sz="11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Clientes Cobrança Duvidosa</a:t>
                      </a:r>
                      <a:endParaRPr lang="pt-PT" sz="11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Créditos Incobráveis</a:t>
                      </a:r>
                      <a:endParaRPr lang="pt-PT" sz="11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Anulações</a:t>
                      </a:r>
                      <a:endParaRPr lang="pt-PT" sz="11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Cobranças</a:t>
                      </a:r>
                      <a:endParaRPr lang="pt-PT" sz="11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Por cobrar </a:t>
                      </a: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865529"/>
                  </a:ext>
                </a:extLst>
              </a:tr>
              <a:tr h="3510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2018</a:t>
                      </a: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Nº Doc.</a:t>
                      </a: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u="none" strike="noStrike" dirty="0">
                          <a:effectLst/>
                          <a:latin typeface="Century Gothic" panose="020B0502020202020204" pitchFamily="34" charset="0"/>
                        </a:rPr>
                        <a:t>1 381 846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u="none" strike="noStrike" dirty="0">
                          <a:effectLst/>
                          <a:latin typeface="Century Gothic" panose="020B0502020202020204" pitchFamily="34" charset="0"/>
                        </a:rPr>
                        <a:t>29 368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u="none" strike="noStrike" dirty="0">
                          <a:effectLst/>
                          <a:latin typeface="Century Gothic" panose="020B0502020202020204" pitchFamily="34" charset="0"/>
                        </a:rPr>
                        <a:t>152 128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u="none" strike="noStrike" dirty="0">
                          <a:effectLst/>
                          <a:latin typeface="Century Gothic" panose="020B0502020202020204" pitchFamily="34" charset="0"/>
                        </a:rPr>
                        <a:t>4358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u="none" strike="noStrike">
                          <a:effectLst/>
                          <a:latin typeface="Century Gothic" panose="020B0502020202020204" pitchFamily="34" charset="0"/>
                        </a:rPr>
                        <a:t>4 410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u="none" strike="noStrike" dirty="0">
                          <a:effectLst/>
                          <a:latin typeface="Century Gothic" panose="020B0502020202020204" pitchFamily="34" charset="0"/>
                        </a:rPr>
                        <a:t>134 786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1 213 282</a:t>
                      </a: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82148"/>
                  </a:ext>
                </a:extLst>
              </a:tr>
              <a:tr h="351000">
                <a:tc vMerge="1">
                  <a:txBody>
                    <a:bodyPr/>
                    <a:lstStyle/>
                    <a:p>
                      <a:pPr algn="r" fontAlgn="b"/>
                      <a:endParaRPr lang="pt-P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Valor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effectLst/>
                          <a:latin typeface="Century Gothic" panose="020B0502020202020204" pitchFamily="34" charset="0"/>
                        </a:rPr>
                        <a:t>17 046 764 185,41€ 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effectLst/>
                          <a:latin typeface="Century Gothic" panose="020B0502020202020204" pitchFamily="34" charset="0"/>
                        </a:rPr>
                        <a:t>321 272 613,23€ 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effectLst/>
                          <a:latin typeface="Century Gothic" panose="020B0502020202020204" pitchFamily="34" charset="0"/>
                        </a:rPr>
                        <a:t>216 116,19€ 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effectLst/>
                          <a:latin typeface="Century Gothic" panose="020B0502020202020204" pitchFamily="34" charset="0"/>
                        </a:rPr>
                        <a:t>3 048 821,85€ 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effectLst/>
                          <a:latin typeface="Century Gothic" panose="020B0502020202020204" pitchFamily="34" charset="0"/>
                        </a:rPr>
                        <a:t>98 871 454,38€ 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effectLst/>
                          <a:latin typeface="Century Gothic" panose="020B0502020202020204" pitchFamily="34" charset="0"/>
                        </a:rPr>
                        <a:t>14 914 723 872,47€ 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1 711 896 245,33 € </a:t>
                      </a:r>
                    </a:p>
                  </a:txBody>
                  <a:tcPr marL="7144" marR="7144" marT="7144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021894"/>
                  </a:ext>
                </a:extLst>
              </a:tr>
              <a:tr h="3510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PT" sz="1400" b="1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2019</a:t>
                      </a: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Nº Doc.</a:t>
                      </a: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u="none" strike="noStrike" dirty="0">
                          <a:effectLst/>
                          <a:latin typeface="Century Gothic" panose="020B0502020202020204" pitchFamily="34" charset="0"/>
                        </a:rPr>
                        <a:t>1 159 903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u="none" strike="noStrike" dirty="0">
                          <a:effectLst/>
                          <a:latin typeface="Century Gothic" panose="020B0502020202020204" pitchFamily="34" charset="0"/>
                        </a:rPr>
                        <a:t>22 083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u="none" strike="noStrike" dirty="0">
                          <a:effectLst/>
                          <a:latin typeface="Century Gothic" panose="020B0502020202020204" pitchFamily="34" charset="0"/>
                        </a:rPr>
                        <a:t>145 994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u="none" strike="noStrike" dirty="0">
                          <a:effectLst/>
                          <a:latin typeface="Century Gothic" panose="020B0502020202020204" pitchFamily="34" charset="0"/>
                        </a:rPr>
                        <a:t>632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u="none" strike="noStrike" dirty="0">
                          <a:effectLst/>
                          <a:latin typeface="Century Gothic" panose="020B0502020202020204" pitchFamily="34" charset="0"/>
                        </a:rPr>
                        <a:t>1364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u="none" strike="noStrike" dirty="0">
                          <a:effectLst/>
                          <a:latin typeface="Century Gothic" panose="020B0502020202020204" pitchFamily="34" charset="0"/>
                        </a:rPr>
                        <a:t>86 904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1 048 920</a:t>
                      </a: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510033"/>
                  </a:ext>
                </a:extLst>
              </a:tr>
              <a:tr h="351000">
                <a:tc vMerge="1">
                  <a:txBody>
                    <a:bodyPr/>
                    <a:lstStyle/>
                    <a:p>
                      <a:pPr algn="r" fontAlgn="b"/>
                      <a:endParaRPr lang="pt-PT" sz="1800" b="1" u="none" strike="noStrike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PT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Valor</a:t>
                      </a: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effectLst/>
                          <a:latin typeface="Century Gothic" panose="020B0502020202020204" pitchFamily="34" charset="0"/>
                        </a:rPr>
                        <a:t>10 067 279 965,23€ 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effectLst/>
                          <a:latin typeface="Century Gothic" panose="020B0502020202020204" pitchFamily="34" charset="0"/>
                        </a:rPr>
                        <a:t>249 652 691€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effectLst/>
                          <a:latin typeface="Century Gothic" panose="020B0502020202020204" pitchFamily="34" charset="0"/>
                        </a:rPr>
                        <a:t>110 179 718€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effectLst/>
                          <a:latin typeface="Century Gothic" panose="020B0502020202020204" pitchFamily="34" charset="0"/>
                        </a:rPr>
                        <a:t>266 034,35€ 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effectLst/>
                          <a:latin typeface="Century Gothic" panose="020B0502020202020204" pitchFamily="34" charset="0"/>
                        </a:rPr>
                        <a:t>1 523 130,81€ 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u="none" strike="noStrike" dirty="0">
                          <a:effectLst/>
                          <a:latin typeface="Century Gothic" panose="020B0502020202020204" pitchFamily="34" charset="0"/>
                        </a:rPr>
                        <a:t>8 022 095 716,37 € 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1 793 742 392,70 € </a:t>
                      </a:r>
                    </a:p>
                  </a:txBody>
                  <a:tcPr marL="7144" marR="7144" marT="7144" marB="0" anchor="ctr">
                    <a:lnB w="127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8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648246"/>
                  </a:ext>
                </a:extLst>
              </a:tr>
            </a:tbl>
          </a:graphicData>
        </a:graphic>
      </p:graphicFrame>
      <p:grpSp>
        <p:nvGrpSpPr>
          <p:cNvPr id="11" name="Grupo 3">
            <a:extLst>
              <a:ext uri="{FF2B5EF4-FFF2-40B4-BE49-F238E27FC236}">
                <a16:creationId xmlns:a16="http://schemas.microsoft.com/office/drawing/2014/main" id="{79AA53CC-A953-49F4-8561-1FED68FD43AE}"/>
              </a:ext>
            </a:extLst>
          </p:cNvPr>
          <p:cNvGrpSpPr/>
          <p:nvPr/>
        </p:nvGrpSpPr>
        <p:grpSpPr>
          <a:xfrm>
            <a:off x="7164288" y="110083"/>
            <a:ext cx="1404156" cy="392415"/>
            <a:chOff x="2107728" y="3925856"/>
            <a:chExt cx="6175987" cy="2083058"/>
          </a:xfrm>
        </p:grpSpPr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C6660A8B-87F5-4BC7-B6E2-A3AEFFD17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47FC4CDE-0348-4887-9D68-6967A98C0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4057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161DF031-0F64-4BDC-94A0-859D4330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F66B3B4-2A34-4AB4-8EDA-245243EC5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B23496F-31B7-4A76-9302-85EC7DF9F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41</a:t>
            </a:fld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FC72C88-C9B0-4E20-A7EE-51154E0CCA46}"/>
              </a:ext>
            </a:extLst>
          </p:cNvPr>
          <p:cNvSpPr txBox="1"/>
          <p:nvPr/>
        </p:nvSpPr>
        <p:spPr>
          <a:xfrm>
            <a:off x="198001" y="1052736"/>
            <a:ext cx="30058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Painel de Debate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6B68FC0C-1A2D-4986-8F7E-30A161F211BF}"/>
              </a:ext>
            </a:extLst>
          </p:cNvPr>
          <p:cNvGrpSpPr/>
          <p:nvPr/>
        </p:nvGrpSpPr>
        <p:grpSpPr>
          <a:xfrm>
            <a:off x="130592" y="1947718"/>
            <a:ext cx="4221462" cy="1030528"/>
            <a:chOff x="540481" y="1456389"/>
            <a:chExt cx="5628616" cy="137403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9748653C-7582-4728-9DFC-077C76334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481" y="1541047"/>
              <a:ext cx="2520000" cy="1038393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5C61973F-BC26-4081-8129-5AF353E8C6BF}"/>
                </a:ext>
              </a:extLst>
            </p:cNvPr>
            <p:cNvSpPr txBox="1"/>
            <p:nvPr/>
          </p:nvSpPr>
          <p:spPr>
            <a:xfrm>
              <a:off x="3216769" y="2055328"/>
              <a:ext cx="295232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>
                  <a:latin typeface="Century Gothic" panose="020B0502020202020204" pitchFamily="34" charset="0"/>
                </a:rPr>
                <a:t>Dr. Nuno Pinho</a:t>
              </a:r>
            </a:p>
          </p:txBody>
        </p:sp>
        <p:cxnSp>
          <p:nvCxnSpPr>
            <p:cNvPr id="20" name="Conexão reta 19">
              <a:extLst>
                <a:ext uri="{FF2B5EF4-FFF2-40B4-BE49-F238E27FC236}">
                  <a16:creationId xmlns:a16="http://schemas.microsoft.com/office/drawing/2014/main" id="{0E96034B-1D3F-45C7-A18B-0F9A67E27EEF}"/>
                </a:ext>
              </a:extLst>
            </p:cNvPr>
            <p:cNvCxnSpPr/>
            <p:nvPr/>
          </p:nvCxnSpPr>
          <p:spPr>
            <a:xfrm>
              <a:off x="3119128" y="1456389"/>
              <a:ext cx="0" cy="1374037"/>
            </a:xfrm>
            <a:prstGeom prst="line">
              <a:avLst/>
            </a:prstGeom>
            <a:ln w="57150">
              <a:solidFill>
                <a:srgbClr val="FFC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BCE9D68-55A6-4A71-9EEE-428920DBCCD4}"/>
              </a:ext>
            </a:extLst>
          </p:cNvPr>
          <p:cNvGrpSpPr/>
          <p:nvPr/>
        </p:nvGrpSpPr>
        <p:grpSpPr>
          <a:xfrm>
            <a:off x="170712" y="3197501"/>
            <a:ext cx="4164911" cy="1030528"/>
            <a:chOff x="6591458" y="1461668"/>
            <a:chExt cx="5553214" cy="1374037"/>
          </a:xfrm>
        </p:grpSpPr>
        <p:pic>
          <p:nvPicPr>
            <p:cNvPr id="2050" name="Picture 2" descr="Resultado de imagem para centro hospitalar médio tejo">
              <a:extLst>
                <a:ext uri="{FF2B5EF4-FFF2-40B4-BE49-F238E27FC236}">
                  <a16:creationId xmlns:a16="http://schemas.microsoft.com/office/drawing/2014/main" id="{234F946F-B547-4A9D-89D9-D2193F9A3B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1458" y="1868072"/>
              <a:ext cx="2412000" cy="678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6710B7AF-794C-40E6-93E7-392D3EE20952}"/>
                </a:ext>
              </a:extLst>
            </p:cNvPr>
            <p:cNvSpPr txBox="1"/>
            <p:nvPr/>
          </p:nvSpPr>
          <p:spPr>
            <a:xfrm>
              <a:off x="9192344" y="2052896"/>
              <a:ext cx="295232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>
                  <a:latin typeface="Century Gothic" panose="020B0502020202020204" pitchFamily="34" charset="0"/>
                </a:rPr>
                <a:t>Dr.ª Susana Braz</a:t>
              </a:r>
            </a:p>
          </p:txBody>
        </p:sp>
        <p:cxnSp>
          <p:nvCxnSpPr>
            <p:cNvPr id="30" name="Conexão reta 29">
              <a:extLst>
                <a:ext uri="{FF2B5EF4-FFF2-40B4-BE49-F238E27FC236}">
                  <a16:creationId xmlns:a16="http://schemas.microsoft.com/office/drawing/2014/main" id="{4649F334-AA38-414B-8814-8B0D26174FF1}"/>
                </a:ext>
              </a:extLst>
            </p:cNvPr>
            <p:cNvCxnSpPr/>
            <p:nvPr/>
          </p:nvCxnSpPr>
          <p:spPr>
            <a:xfrm>
              <a:off x="9120336" y="1461668"/>
              <a:ext cx="0" cy="1374037"/>
            </a:xfrm>
            <a:prstGeom prst="line">
              <a:avLst/>
            </a:prstGeom>
            <a:ln w="57150">
              <a:solidFill>
                <a:srgbClr val="FFC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DB18BC7D-BF73-4E96-BDCC-8536DABAF3E2}"/>
              </a:ext>
            </a:extLst>
          </p:cNvPr>
          <p:cNvGrpSpPr/>
          <p:nvPr/>
        </p:nvGrpSpPr>
        <p:grpSpPr>
          <a:xfrm>
            <a:off x="502844" y="4293096"/>
            <a:ext cx="3811610" cy="1156339"/>
            <a:chOff x="670459" y="4679778"/>
            <a:chExt cx="5082146" cy="1541785"/>
          </a:xfrm>
        </p:grpSpPr>
        <p:pic>
          <p:nvPicPr>
            <p:cNvPr id="2054" name="Picture 6" descr="Resultado de imagem para centro hospitalar baixo vouga">
              <a:extLst>
                <a:ext uri="{FF2B5EF4-FFF2-40B4-BE49-F238E27FC236}">
                  <a16:creationId xmlns:a16="http://schemas.microsoft.com/office/drawing/2014/main" id="{0466A1EA-1E91-4224-83F4-B317384530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459" y="5576908"/>
              <a:ext cx="1856398" cy="6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Resultado de imagem para centro hospitalar bvila nova de gaia">
              <a:extLst>
                <a:ext uri="{FF2B5EF4-FFF2-40B4-BE49-F238E27FC236}">
                  <a16:creationId xmlns:a16="http://schemas.microsoft.com/office/drawing/2014/main" id="{2C802E4C-EC12-46E7-A230-F18229F56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573" y="4679778"/>
              <a:ext cx="1539804" cy="8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850AC73F-6CFF-4B3F-AB5D-79095EEC9207}"/>
                </a:ext>
              </a:extLst>
            </p:cNvPr>
            <p:cNvSpPr txBox="1"/>
            <p:nvPr/>
          </p:nvSpPr>
          <p:spPr>
            <a:xfrm>
              <a:off x="2800277" y="5320253"/>
              <a:ext cx="295232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>
                  <a:latin typeface="Century Gothic" panose="020B0502020202020204" pitchFamily="34" charset="0"/>
                </a:rPr>
                <a:t>Dr. Paulo Diz</a:t>
              </a:r>
            </a:p>
          </p:txBody>
        </p:sp>
        <p:cxnSp>
          <p:nvCxnSpPr>
            <p:cNvPr id="33" name="Conexão reta 32">
              <a:extLst>
                <a:ext uri="{FF2B5EF4-FFF2-40B4-BE49-F238E27FC236}">
                  <a16:creationId xmlns:a16="http://schemas.microsoft.com/office/drawing/2014/main" id="{17F2C588-9EC0-4047-A857-5E9D25FDCA7D}"/>
                </a:ext>
              </a:extLst>
            </p:cNvPr>
            <p:cNvCxnSpPr/>
            <p:nvPr/>
          </p:nvCxnSpPr>
          <p:spPr>
            <a:xfrm>
              <a:off x="2752770" y="4847526"/>
              <a:ext cx="0" cy="1374037"/>
            </a:xfrm>
            <a:prstGeom prst="line">
              <a:avLst/>
            </a:prstGeom>
            <a:ln w="57150">
              <a:solidFill>
                <a:srgbClr val="FFC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A075D0B-098C-4A81-89A3-EF1CAB1CC9A6}"/>
              </a:ext>
            </a:extLst>
          </p:cNvPr>
          <p:cNvGrpSpPr/>
          <p:nvPr/>
        </p:nvGrpSpPr>
        <p:grpSpPr>
          <a:xfrm>
            <a:off x="4572000" y="3202069"/>
            <a:ext cx="4256172" cy="1062731"/>
            <a:chOff x="6096000" y="3015671"/>
            <a:chExt cx="5674896" cy="1416974"/>
          </a:xfrm>
        </p:grpSpPr>
        <p:pic>
          <p:nvPicPr>
            <p:cNvPr id="2052" name="Picture 4" descr="Resultado de imagem para centro hospitalar algarve">
              <a:extLst>
                <a:ext uri="{FF2B5EF4-FFF2-40B4-BE49-F238E27FC236}">
                  <a16:creationId xmlns:a16="http://schemas.microsoft.com/office/drawing/2014/main" id="{B2E522E3-8926-423F-8B33-F1FC61BED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046645"/>
              <a:ext cx="2520000" cy="13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BDC13DAF-1A35-44C3-A8A2-38896618F586}"/>
                </a:ext>
              </a:extLst>
            </p:cNvPr>
            <p:cNvSpPr txBox="1"/>
            <p:nvPr/>
          </p:nvSpPr>
          <p:spPr>
            <a:xfrm>
              <a:off x="8818568" y="3631419"/>
              <a:ext cx="2952328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>
                  <a:latin typeface="Century Gothic" panose="020B0502020202020204" pitchFamily="34" charset="0"/>
                </a:rPr>
                <a:t>Dr. Carlos Nunes</a:t>
              </a:r>
            </a:p>
          </p:txBody>
        </p:sp>
        <p:cxnSp>
          <p:nvCxnSpPr>
            <p:cNvPr id="34" name="Conexão reta 33">
              <a:extLst>
                <a:ext uri="{FF2B5EF4-FFF2-40B4-BE49-F238E27FC236}">
                  <a16:creationId xmlns:a16="http://schemas.microsoft.com/office/drawing/2014/main" id="{BF5C210A-EF22-4BC0-B2E6-2A3AA2D74B2E}"/>
                </a:ext>
              </a:extLst>
            </p:cNvPr>
            <p:cNvCxnSpPr/>
            <p:nvPr/>
          </p:nvCxnSpPr>
          <p:spPr>
            <a:xfrm>
              <a:off x="8756274" y="3015671"/>
              <a:ext cx="0" cy="1374037"/>
            </a:xfrm>
            <a:prstGeom prst="line">
              <a:avLst/>
            </a:prstGeom>
            <a:ln w="57150">
              <a:solidFill>
                <a:srgbClr val="FFC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B9F3DDC-BEAE-45B3-89F8-F5FAB4897FEE}"/>
              </a:ext>
            </a:extLst>
          </p:cNvPr>
          <p:cNvGrpSpPr/>
          <p:nvPr/>
        </p:nvGrpSpPr>
        <p:grpSpPr>
          <a:xfrm>
            <a:off x="4627580" y="1951935"/>
            <a:ext cx="4221462" cy="1030528"/>
            <a:chOff x="174123" y="2996952"/>
            <a:chExt cx="5628616" cy="1374037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4D6EACB2-05F0-4852-B9CC-9BE84CC26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4123" y="3369196"/>
              <a:ext cx="2520000" cy="740898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1B946DD-8E22-48FF-A187-0A65E1A3E3AE}"/>
                </a:ext>
              </a:extLst>
            </p:cNvPr>
            <p:cNvSpPr txBox="1"/>
            <p:nvPr/>
          </p:nvSpPr>
          <p:spPr>
            <a:xfrm>
              <a:off x="2850411" y="3633495"/>
              <a:ext cx="295232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>
                  <a:latin typeface="Century Gothic" panose="020B0502020202020204" pitchFamily="34" charset="0"/>
                </a:rPr>
                <a:t>Dr.ª Paula Nunes</a:t>
              </a:r>
            </a:p>
          </p:txBody>
        </p:sp>
        <p:cxnSp>
          <p:nvCxnSpPr>
            <p:cNvPr id="35" name="Conexão reta 34">
              <a:extLst>
                <a:ext uri="{FF2B5EF4-FFF2-40B4-BE49-F238E27FC236}">
                  <a16:creationId xmlns:a16="http://schemas.microsoft.com/office/drawing/2014/main" id="{A1429877-B9FE-45F0-89C9-2CF9CA453C20}"/>
                </a:ext>
              </a:extLst>
            </p:cNvPr>
            <p:cNvCxnSpPr/>
            <p:nvPr/>
          </p:nvCxnSpPr>
          <p:spPr>
            <a:xfrm>
              <a:off x="2752770" y="2996952"/>
              <a:ext cx="0" cy="1374037"/>
            </a:xfrm>
            <a:prstGeom prst="line">
              <a:avLst/>
            </a:prstGeom>
            <a:ln w="57150">
              <a:solidFill>
                <a:srgbClr val="FFC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91F828E-1AD7-4B59-8B16-CC76094D6223}"/>
              </a:ext>
            </a:extLst>
          </p:cNvPr>
          <p:cNvGrpSpPr/>
          <p:nvPr/>
        </p:nvGrpSpPr>
        <p:grpSpPr>
          <a:xfrm>
            <a:off x="4653323" y="4436085"/>
            <a:ext cx="4169937" cy="1030528"/>
            <a:chOff x="6204431" y="4771780"/>
            <a:chExt cx="5559916" cy="1374037"/>
          </a:xfrm>
        </p:grpSpPr>
        <p:pic>
          <p:nvPicPr>
            <p:cNvPr id="2058" name="Picture 10" descr="Resultado de imagem para ULS alto minho">
              <a:extLst>
                <a:ext uri="{FF2B5EF4-FFF2-40B4-BE49-F238E27FC236}">
                  <a16:creationId xmlns:a16="http://schemas.microsoft.com/office/drawing/2014/main" id="{E52C430C-D02D-4F88-BF41-EB01886032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431" y="5112383"/>
              <a:ext cx="2520000" cy="877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Conexão reta 31">
              <a:extLst>
                <a:ext uri="{FF2B5EF4-FFF2-40B4-BE49-F238E27FC236}">
                  <a16:creationId xmlns:a16="http://schemas.microsoft.com/office/drawing/2014/main" id="{05B9F47F-9195-4AE3-ADF1-3E92D1988692}"/>
                </a:ext>
              </a:extLst>
            </p:cNvPr>
            <p:cNvCxnSpPr/>
            <p:nvPr/>
          </p:nvCxnSpPr>
          <p:spPr>
            <a:xfrm>
              <a:off x="8756964" y="4771780"/>
              <a:ext cx="0" cy="1374037"/>
            </a:xfrm>
            <a:prstGeom prst="line">
              <a:avLst/>
            </a:prstGeom>
            <a:ln w="57150">
              <a:solidFill>
                <a:srgbClr val="FFC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9C3A309B-6374-4644-93A6-B95A15AA7454}"/>
                </a:ext>
              </a:extLst>
            </p:cNvPr>
            <p:cNvSpPr txBox="1"/>
            <p:nvPr/>
          </p:nvSpPr>
          <p:spPr>
            <a:xfrm>
              <a:off x="8812019" y="5320253"/>
              <a:ext cx="295232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>
                  <a:latin typeface="Century Gothic" panose="020B0502020202020204" pitchFamily="34" charset="0"/>
                </a:rPr>
                <a:t>Dr.ª Joana Vaz</a:t>
              </a:r>
            </a:p>
          </p:txBody>
        </p:sp>
      </p:grpSp>
      <p:grpSp>
        <p:nvGrpSpPr>
          <p:cNvPr id="36" name="Grupo 3">
            <a:extLst>
              <a:ext uri="{FF2B5EF4-FFF2-40B4-BE49-F238E27FC236}">
                <a16:creationId xmlns:a16="http://schemas.microsoft.com/office/drawing/2014/main" id="{A27F7BFD-E532-4F66-AAFF-E1DD95E204E4}"/>
              </a:ext>
            </a:extLst>
          </p:cNvPr>
          <p:cNvGrpSpPr/>
          <p:nvPr/>
        </p:nvGrpSpPr>
        <p:grpSpPr>
          <a:xfrm>
            <a:off x="7164288" y="110083"/>
            <a:ext cx="1404156" cy="392415"/>
            <a:chOff x="2107728" y="3925856"/>
            <a:chExt cx="6175987" cy="2083058"/>
          </a:xfrm>
        </p:grpSpPr>
        <p:pic>
          <p:nvPicPr>
            <p:cNvPr id="37" name="Picture 10">
              <a:extLst>
                <a:ext uri="{FF2B5EF4-FFF2-40B4-BE49-F238E27FC236}">
                  <a16:creationId xmlns:a16="http://schemas.microsoft.com/office/drawing/2014/main" id="{1DB95425-0829-4325-92A4-2373BFB43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39" name="Picture 13">
              <a:extLst>
                <a:ext uri="{FF2B5EF4-FFF2-40B4-BE49-F238E27FC236}">
                  <a16:creationId xmlns:a16="http://schemas.microsoft.com/office/drawing/2014/main" id="{531202F8-ACC7-4DDA-81F4-773F2DCA5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437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15B8BA53-48D6-4E93-B63B-5000030C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7F30064-90E8-4FAE-BFD2-8DE245883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1E2A074-5C1A-4171-8B04-214233F76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42</a:t>
            </a:fld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62517AA-2163-4693-BEBB-DD0A36FBBC81}"/>
              </a:ext>
            </a:extLst>
          </p:cNvPr>
          <p:cNvSpPr txBox="1"/>
          <p:nvPr/>
        </p:nvSpPr>
        <p:spPr>
          <a:xfrm>
            <a:off x="2508820" y="3232792"/>
            <a:ext cx="42256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1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QUESTÕES, NECESSIDADES E EXPETATIVAS?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2FCAD45-740B-4B16-90FC-BD2AB27B8A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91"/>
          <a:stretch/>
        </p:blipFill>
        <p:spPr>
          <a:xfrm rot="10800000">
            <a:off x="-1" y="692695"/>
            <a:ext cx="3275856" cy="6192252"/>
          </a:xfrm>
          <a:prstGeom prst="rect">
            <a:avLst/>
          </a:prstGeom>
        </p:spPr>
      </p:pic>
      <p:grpSp>
        <p:nvGrpSpPr>
          <p:cNvPr id="12" name="Grupo 3">
            <a:extLst>
              <a:ext uri="{FF2B5EF4-FFF2-40B4-BE49-F238E27FC236}">
                <a16:creationId xmlns:a16="http://schemas.microsoft.com/office/drawing/2014/main" id="{7E561721-9D4A-4C83-963B-2315A89F98E0}"/>
              </a:ext>
            </a:extLst>
          </p:cNvPr>
          <p:cNvGrpSpPr/>
          <p:nvPr/>
        </p:nvGrpSpPr>
        <p:grpSpPr>
          <a:xfrm>
            <a:off x="7164288" y="110083"/>
            <a:ext cx="1404156" cy="392415"/>
            <a:chOff x="2107728" y="3925856"/>
            <a:chExt cx="6175987" cy="2083058"/>
          </a:xfrm>
        </p:grpSpPr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52A33B3A-A1A5-44CC-BAB4-F70314569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527595-55EE-411E-8CA7-182ECD8CF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6435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198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CD59ECC8-866D-4056-BA73-8E4919C14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81A653F-C9F5-444F-A97A-026D45DD2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3AB690A-DDB7-4A1A-8A7A-914F77D3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5</a:t>
            </a:fld>
            <a:endParaRPr lang="pt-PT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B30F9046-ACE9-435B-B817-64AC150AD0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2297842"/>
              </p:ext>
            </p:extLst>
          </p:nvPr>
        </p:nvGraphicFramePr>
        <p:xfrm>
          <a:off x="323528" y="957414"/>
          <a:ext cx="7271849" cy="4919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C90E1019-7398-4ADA-ACD6-6B61F8D814F9}"/>
              </a:ext>
            </a:extLst>
          </p:cNvPr>
          <p:cNvSpPr txBox="1"/>
          <p:nvPr/>
        </p:nvSpPr>
        <p:spPr>
          <a:xfrm>
            <a:off x="6948264" y="5085184"/>
            <a:ext cx="2138029" cy="1015663"/>
          </a:xfrm>
          <a:prstGeom prst="rect">
            <a:avLst/>
          </a:prstGeom>
          <a:noFill/>
          <a:ln>
            <a:solidFill>
              <a:srgbClr val="33669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PT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18</a:t>
            </a:r>
            <a:r>
              <a:rPr lang="pt-PT" sz="1500" dirty="0">
                <a:latin typeface="Century Gothic" panose="020B0502020202020204" pitchFamily="34" charset="0"/>
              </a:rPr>
              <a:t> Instituições com apenas </a:t>
            </a:r>
            <a:r>
              <a:rPr lang="pt-PT" sz="1500" b="1" dirty="0">
                <a:latin typeface="Century Gothic" panose="020B0502020202020204" pitchFamily="34" charset="0"/>
              </a:rPr>
              <a:t>dois</a:t>
            </a:r>
            <a:r>
              <a:rPr lang="pt-PT" sz="1500" dirty="0">
                <a:latin typeface="Century Gothic" panose="020B0502020202020204" pitchFamily="34" charset="0"/>
              </a:rPr>
              <a:t> perfis: </a:t>
            </a:r>
          </a:p>
          <a:p>
            <a:pPr lvl="1"/>
            <a:r>
              <a:rPr lang="pt-PT" sz="15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GERAL</a:t>
            </a:r>
          </a:p>
          <a:p>
            <a:pPr lvl="1"/>
            <a:r>
              <a:rPr lang="pt-PT" sz="1500" b="1" dirty="0">
                <a:latin typeface="Century Gothic" panose="020B0502020202020204" pitchFamily="34" charset="0"/>
              </a:rPr>
              <a:t>SUPERVISOR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D87104A-A819-44ED-BFC6-348CDAECD4F2}"/>
              </a:ext>
            </a:extLst>
          </p:cNvPr>
          <p:cNvSpPr txBox="1"/>
          <p:nvPr/>
        </p:nvSpPr>
        <p:spPr>
          <a:xfrm>
            <a:off x="6855720" y="1387559"/>
            <a:ext cx="228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rgbClr val="006699"/>
                </a:solidFill>
                <a:latin typeface="Century Gothic" panose="020B0502020202020204" pitchFamily="34" charset="0"/>
              </a:rPr>
              <a:t>867 utilizadores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077A461-C2A0-4976-8381-EB4390590C50}"/>
              </a:ext>
            </a:extLst>
          </p:cNvPr>
          <p:cNvSpPr/>
          <p:nvPr/>
        </p:nvSpPr>
        <p:spPr>
          <a:xfrm>
            <a:off x="683568" y="3050958"/>
            <a:ext cx="166071" cy="1620180"/>
          </a:xfrm>
          <a:prstGeom prst="rect">
            <a:avLst/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F1380AA-78FE-45ED-9F4A-E1D5B9C2FE4E}"/>
              </a:ext>
            </a:extLst>
          </p:cNvPr>
          <p:cNvSpPr/>
          <p:nvPr/>
        </p:nvSpPr>
        <p:spPr>
          <a:xfrm>
            <a:off x="982871" y="2132856"/>
            <a:ext cx="166071" cy="2538282"/>
          </a:xfrm>
          <a:prstGeom prst="rect">
            <a:avLst/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07B2721-D8DF-48AA-AD4C-79FDDDBE9AAD}"/>
              </a:ext>
            </a:extLst>
          </p:cNvPr>
          <p:cNvSpPr/>
          <p:nvPr/>
        </p:nvSpPr>
        <p:spPr>
          <a:xfrm>
            <a:off x="3840913" y="1808820"/>
            <a:ext cx="299039" cy="3024336"/>
          </a:xfrm>
          <a:prstGeom prst="rect">
            <a:avLst/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grpSp>
        <p:nvGrpSpPr>
          <p:cNvPr id="14" name="Grupo 3">
            <a:extLst>
              <a:ext uri="{FF2B5EF4-FFF2-40B4-BE49-F238E27FC236}">
                <a16:creationId xmlns:a16="http://schemas.microsoft.com/office/drawing/2014/main" id="{0D562567-048B-452C-8C11-6B917EBBEA7D}"/>
              </a:ext>
            </a:extLst>
          </p:cNvPr>
          <p:cNvGrpSpPr/>
          <p:nvPr/>
        </p:nvGrpSpPr>
        <p:grpSpPr>
          <a:xfrm>
            <a:off x="7164288" y="156265"/>
            <a:ext cx="1404156" cy="392415"/>
            <a:chOff x="2107728" y="3925856"/>
            <a:chExt cx="6175987" cy="2083058"/>
          </a:xfrm>
        </p:grpSpPr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9B8CFBF3-06B6-45FF-8F58-7B2CDDCC3F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6" name="Picture 13">
              <a:extLst>
                <a:ext uri="{FF2B5EF4-FFF2-40B4-BE49-F238E27FC236}">
                  <a16:creationId xmlns:a16="http://schemas.microsoft.com/office/drawing/2014/main" id="{49AF7101-B3F4-486B-8719-A5A41C13B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2433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0609C97-DFFB-4C2D-A858-138BFBF10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61C4A48-C254-42B9-BB9A-9F164AE14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9F672B8-33A4-429C-B1F4-77F993DDB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6</a:t>
            </a:fld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A624CD-88B5-45AB-9134-8B8A17D7A417}"/>
              </a:ext>
            </a:extLst>
          </p:cNvPr>
          <p:cNvSpPr txBox="1"/>
          <p:nvPr/>
        </p:nvSpPr>
        <p:spPr>
          <a:xfrm>
            <a:off x="108463" y="925270"/>
            <a:ext cx="58676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Ponto de Situação SICC SNC-AP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E389CB4-AF21-4A73-AB41-8AF444E777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5758201"/>
              </p:ext>
            </p:extLst>
          </p:nvPr>
        </p:nvGraphicFramePr>
        <p:xfrm>
          <a:off x="251520" y="1834437"/>
          <a:ext cx="8640959" cy="3898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699F6837-BB7E-4B97-B8F7-12F75246F2EF}"/>
              </a:ext>
            </a:extLst>
          </p:cNvPr>
          <p:cNvSpPr txBox="1"/>
          <p:nvPr/>
        </p:nvSpPr>
        <p:spPr>
          <a:xfrm>
            <a:off x="6190976" y="844127"/>
            <a:ext cx="259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rgbClr val="FFC000"/>
                </a:solidFill>
                <a:latin typeface="Century Gothic" panose="020B0502020202020204" pitchFamily="34" charset="0"/>
              </a:rPr>
              <a:t>TOTAL</a:t>
            </a:r>
            <a:r>
              <a:rPr lang="pt-PT" sz="1350" dirty="0">
                <a:solidFill>
                  <a:srgbClr val="FFC000"/>
                </a:solidFill>
                <a:latin typeface="Century Gothic" panose="020B0502020202020204" pitchFamily="34" charset="0"/>
              </a:rPr>
              <a:t>:  </a:t>
            </a:r>
            <a:r>
              <a:rPr lang="pt-PT" sz="27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2231</a:t>
            </a:r>
            <a:r>
              <a:rPr lang="pt-PT" sz="1350" i="1" dirty="0">
                <a:solidFill>
                  <a:srgbClr val="FFC000"/>
                </a:solidFill>
                <a:latin typeface="Century Gothic" panose="020B0502020202020204" pitchFamily="34" charset="0"/>
              </a:rPr>
              <a:t>tickets</a:t>
            </a:r>
          </a:p>
          <a:p>
            <a:pPr algn="r"/>
            <a:r>
              <a:rPr lang="pt-PT" sz="1350" b="1" dirty="0">
                <a:solidFill>
                  <a:srgbClr val="FFC000"/>
                </a:solidFill>
              </a:rPr>
              <a:t>MÉDIA</a:t>
            </a:r>
            <a:r>
              <a:rPr lang="pt-PT" sz="1350" dirty="0"/>
              <a:t>: </a:t>
            </a:r>
            <a:r>
              <a:rPr lang="pt-PT" sz="2100" b="1" dirty="0">
                <a:latin typeface="Century Gothic" panose="020B0502020202020204" pitchFamily="34" charset="0"/>
              </a:rPr>
              <a:t>372</a:t>
            </a:r>
            <a:r>
              <a:rPr lang="pt-PT" sz="1350" dirty="0"/>
              <a:t> </a:t>
            </a:r>
            <a:r>
              <a:rPr lang="pt-PT" sz="1350" i="1" dirty="0"/>
              <a:t>tickets</a:t>
            </a:r>
            <a:r>
              <a:rPr lang="pt-PT" sz="1350" dirty="0"/>
              <a:t>/mês</a:t>
            </a:r>
          </a:p>
        </p:txBody>
      </p:sp>
      <p:grpSp>
        <p:nvGrpSpPr>
          <p:cNvPr id="13" name="Grupo 3">
            <a:extLst>
              <a:ext uri="{FF2B5EF4-FFF2-40B4-BE49-F238E27FC236}">
                <a16:creationId xmlns:a16="http://schemas.microsoft.com/office/drawing/2014/main" id="{9D4662AA-3A2D-4659-AF7B-28D64BCBC39E}"/>
              </a:ext>
            </a:extLst>
          </p:cNvPr>
          <p:cNvGrpSpPr/>
          <p:nvPr/>
        </p:nvGrpSpPr>
        <p:grpSpPr>
          <a:xfrm>
            <a:off x="7164288" y="156265"/>
            <a:ext cx="1404156" cy="392415"/>
            <a:chOff x="2107728" y="3925856"/>
            <a:chExt cx="6175987" cy="2083058"/>
          </a:xfrm>
        </p:grpSpPr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3D3EEB74-C389-4211-879B-F7AA64E273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5" name="Picture 13">
              <a:extLst>
                <a:ext uri="{FF2B5EF4-FFF2-40B4-BE49-F238E27FC236}">
                  <a16:creationId xmlns:a16="http://schemas.microsoft.com/office/drawing/2014/main" id="{D10A69FD-FE7C-4E13-AB47-A4F6E3A0B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3679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0609C97-DFFB-4C2D-A858-138BFBF10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61C4A48-C254-42B9-BB9A-9F164AE14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9F672B8-33A4-429C-B1F4-77F993DDB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7</a:t>
            </a:fld>
            <a:endParaRPr lang="pt-PT" dirty="0"/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F4F12809-810A-4EAC-BA89-4E2F945F16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7333880"/>
              </p:ext>
            </p:extLst>
          </p:nvPr>
        </p:nvGraphicFramePr>
        <p:xfrm>
          <a:off x="108463" y="1916832"/>
          <a:ext cx="8424936" cy="36315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803060A9-13C3-4108-8EEF-70E8FC8B6F7A}"/>
              </a:ext>
            </a:extLst>
          </p:cNvPr>
          <p:cNvSpPr txBox="1"/>
          <p:nvPr/>
        </p:nvSpPr>
        <p:spPr>
          <a:xfrm>
            <a:off x="5275648" y="754178"/>
            <a:ext cx="3796706" cy="1154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PT" sz="21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TOTAL</a:t>
            </a:r>
            <a:r>
              <a:rPr lang="pt-PT" sz="1500" dirty="0">
                <a:solidFill>
                  <a:srgbClr val="FFC000"/>
                </a:solidFill>
                <a:latin typeface="Century Gothic" panose="020B0502020202020204" pitchFamily="34" charset="0"/>
              </a:rPr>
              <a:t>:  </a:t>
            </a:r>
            <a:r>
              <a:rPr lang="pt-PT" sz="27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3996</a:t>
            </a:r>
            <a:r>
              <a:rPr lang="pt-PT" sz="1500" i="1" dirty="0">
                <a:solidFill>
                  <a:srgbClr val="FFC000"/>
                </a:solidFill>
                <a:latin typeface="Century Gothic" panose="020B0502020202020204" pitchFamily="34" charset="0"/>
              </a:rPr>
              <a:t>tickets</a:t>
            </a:r>
          </a:p>
          <a:p>
            <a:pPr algn="r"/>
            <a:r>
              <a:rPr lang="pt-PT" sz="1500" b="1" dirty="0">
                <a:solidFill>
                  <a:srgbClr val="FFC000"/>
                </a:solidFill>
              </a:rPr>
              <a:t>MÉDIA</a:t>
            </a:r>
            <a:r>
              <a:rPr lang="pt-PT" sz="1500" dirty="0"/>
              <a:t>: </a:t>
            </a:r>
            <a:r>
              <a:rPr lang="pt-PT" sz="2400" b="1" dirty="0">
                <a:latin typeface="Century Gothic" panose="020B0502020202020204" pitchFamily="34" charset="0"/>
              </a:rPr>
              <a:t>444</a:t>
            </a:r>
            <a:r>
              <a:rPr lang="pt-PT" sz="1500" dirty="0"/>
              <a:t> </a:t>
            </a:r>
            <a:r>
              <a:rPr lang="pt-PT" sz="1500" i="1" dirty="0"/>
              <a:t>tickets</a:t>
            </a:r>
            <a:r>
              <a:rPr lang="pt-PT" sz="1500" dirty="0"/>
              <a:t>/mês</a:t>
            </a:r>
          </a:p>
          <a:p>
            <a:pPr algn="r"/>
            <a:r>
              <a:rPr lang="pt-PT" sz="1200" dirty="0">
                <a:latin typeface="Century Gothic" panose="020B0502020202020204" pitchFamily="34" charset="0"/>
              </a:rPr>
              <a:t>Tickets por fechar </a:t>
            </a:r>
            <a:r>
              <a:rPr lang="pt-PT" sz="900" dirty="0">
                <a:latin typeface="Century Gothic" panose="020B0502020202020204" pitchFamily="34" charset="0"/>
              </a:rPr>
              <a:t>(dados de 9 de outubro): </a:t>
            </a:r>
            <a:r>
              <a:rPr lang="pt-PT" b="1" dirty="0">
                <a:latin typeface="Century Gothic" panose="020B0502020202020204" pitchFamily="34" charset="0"/>
              </a:rPr>
              <a:t>33</a:t>
            </a:r>
            <a:r>
              <a:rPr lang="pt-PT" sz="1200" dirty="0">
                <a:latin typeface="Century Gothic" panose="020B0502020202020204" pitchFamily="34" charset="0"/>
              </a:rPr>
              <a:t> </a:t>
            </a:r>
            <a:r>
              <a:rPr lang="pt-PT" sz="1200" i="1" dirty="0">
                <a:latin typeface="Century Gothic" panose="020B0502020202020204" pitchFamily="34" charset="0"/>
              </a:rPr>
              <a:t>tickets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9E6D0AF-2597-49DF-BC49-D477B6CCBC5C}"/>
              </a:ext>
            </a:extLst>
          </p:cNvPr>
          <p:cNvSpPr txBox="1"/>
          <p:nvPr/>
        </p:nvSpPr>
        <p:spPr>
          <a:xfrm>
            <a:off x="5723982" y="1906306"/>
            <a:ext cx="3348372" cy="669414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879</a:t>
            </a:r>
            <a:r>
              <a:rPr lang="pt-PT" sz="825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PT" sz="1350" i="1" dirty="0">
                <a:solidFill>
                  <a:schemeClr val="bg1"/>
                </a:solidFill>
                <a:latin typeface="Century Gothic" panose="020B0502020202020204" pitchFamily="34" charset="0"/>
              </a:rPr>
              <a:t>tickets</a:t>
            </a:r>
            <a:r>
              <a:rPr lang="pt-PT" sz="1350" dirty="0">
                <a:solidFill>
                  <a:schemeClr val="bg1"/>
                </a:solidFill>
                <a:latin typeface="Century Gothic" panose="020B0502020202020204" pitchFamily="34" charset="0"/>
              </a:rPr>
              <a:t> de Análise </a:t>
            </a:r>
            <a:r>
              <a:rPr lang="pt-PT" sz="135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Contabilística </a:t>
            </a:r>
            <a:r>
              <a:rPr lang="pt-PT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(no período do fecho de ano)</a:t>
            </a:r>
            <a:endParaRPr lang="pt-PT" sz="825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7" name="Grupo 3">
            <a:extLst>
              <a:ext uri="{FF2B5EF4-FFF2-40B4-BE49-F238E27FC236}">
                <a16:creationId xmlns:a16="http://schemas.microsoft.com/office/drawing/2014/main" id="{0BF0C8D3-B870-4DF3-8B37-73E64F5DCCB5}"/>
              </a:ext>
            </a:extLst>
          </p:cNvPr>
          <p:cNvGrpSpPr/>
          <p:nvPr/>
        </p:nvGrpSpPr>
        <p:grpSpPr>
          <a:xfrm>
            <a:off x="7164288" y="156265"/>
            <a:ext cx="1404156" cy="392415"/>
            <a:chOff x="2107728" y="3925856"/>
            <a:chExt cx="6175987" cy="2083058"/>
          </a:xfrm>
        </p:grpSpPr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86185CE1-F9FD-40EB-9F56-3A9EBD3FE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9" name="Picture 13">
              <a:extLst>
                <a:ext uri="{FF2B5EF4-FFF2-40B4-BE49-F238E27FC236}">
                  <a16:creationId xmlns:a16="http://schemas.microsoft.com/office/drawing/2014/main" id="{A922C4BD-5F56-4BFC-9627-0092A5268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1BBDA51-5ACF-4A6E-8259-B132908D54C0}"/>
              </a:ext>
            </a:extLst>
          </p:cNvPr>
          <p:cNvSpPr txBox="1"/>
          <p:nvPr/>
        </p:nvSpPr>
        <p:spPr>
          <a:xfrm>
            <a:off x="108463" y="925270"/>
            <a:ext cx="58676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Ponto de Situação SICC SNC-AP</a:t>
            </a:r>
          </a:p>
        </p:txBody>
      </p:sp>
    </p:spTree>
    <p:extLst>
      <p:ext uri="{BB962C8B-B14F-4D97-AF65-F5344CB8AC3E}">
        <p14:creationId xmlns:p14="http://schemas.microsoft.com/office/powerpoint/2010/main" val="4181373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1A385F2C-EBED-47AC-9500-E8C4AA2229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4989719"/>
              </p:ext>
            </p:extLst>
          </p:nvPr>
        </p:nvGraphicFramePr>
        <p:xfrm>
          <a:off x="108463" y="1916832"/>
          <a:ext cx="8424936" cy="36315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CaixaDeTexto 18">
            <a:extLst>
              <a:ext uri="{FF2B5EF4-FFF2-40B4-BE49-F238E27FC236}">
                <a16:creationId xmlns:a16="http://schemas.microsoft.com/office/drawing/2014/main" id="{4ED65B48-4CF5-4B43-90FE-113B0BB6C1CE}"/>
              </a:ext>
            </a:extLst>
          </p:cNvPr>
          <p:cNvSpPr txBox="1"/>
          <p:nvPr/>
        </p:nvSpPr>
        <p:spPr>
          <a:xfrm>
            <a:off x="5275648" y="754178"/>
            <a:ext cx="3796706" cy="1154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PT" sz="21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TOTAL</a:t>
            </a:r>
            <a:r>
              <a:rPr lang="pt-PT" sz="1500" dirty="0">
                <a:solidFill>
                  <a:srgbClr val="FFC000"/>
                </a:solidFill>
                <a:latin typeface="Century Gothic" panose="020B0502020202020204" pitchFamily="34" charset="0"/>
              </a:rPr>
              <a:t>:  </a:t>
            </a:r>
            <a:r>
              <a:rPr lang="pt-PT" sz="27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3996</a:t>
            </a:r>
            <a:r>
              <a:rPr lang="pt-PT" sz="1500" i="1" dirty="0">
                <a:solidFill>
                  <a:srgbClr val="FFC000"/>
                </a:solidFill>
                <a:latin typeface="Century Gothic" panose="020B0502020202020204" pitchFamily="34" charset="0"/>
              </a:rPr>
              <a:t>tickets</a:t>
            </a:r>
          </a:p>
          <a:p>
            <a:pPr algn="r"/>
            <a:r>
              <a:rPr lang="pt-PT" sz="1500" b="1" dirty="0">
                <a:solidFill>
                  <a:srgbClr val="FFC000"/>
                </a:solidFill>
              </a:rPr>
              <a:t>MÉDIA</a:t>
            </a:r>
            <a:r>
              <a:rPr lang="pt-PT" sz="1500" dirty="0"/>
              <a:t>: </a:t>
            </a:r>
            <a:r>
              <a:rPr lang="pt-PT" sz="2400" b="1" dirty="0">
                <a:latin typeface="Century Gothic" panose="020B0502020202020204" pitchFamily="34" charset="0"/>
              </a:rPr>
              <a:t>444</a:t>
            </a:r>
            <a:r>
              <a:rPr lang="pt-PT" sz="1500" dirty="0"/>
              <a:t> </a:t>
            </a:r>
            <a:r>
              <a:rPr lang="pt-PT" sz="1500" i="1" dirty="0"/>
              <a:t>tickets</a:t>
            </a:r>
            <a:r>
              <a:rPr lang="pt-PT" sz="1500" dirty="0"/>
              <a:t>/mês</a:t>
            </a:r>
          </a:p>
          <a:p>
            <a:pPr algn="r"/>
            <a:r>
              <a:rPr lang="pt-PT" sz="1200" dirty="0">
                <a:latin typeface="Century Gothic" panose="020B0502020202020204" pitchFamily="34" charset="0"/>
              </a:rPr>
              <a:t>Tickets por fechar </a:t>
            </a:r>
            <a:r>
              <a:rPr lang="pt-PT" sz="900" dirty="0">
                <a:latin typeface="Century Gothic" panose="020B0502020202020204" pitchFamily="34" charset="0"/>
              </a:rPr>
              <a:t>(dados de 9 de outubro): </a:t>
            </a:r>
            <a:r>
              <a:rPr lang="pt-PT" b="1" dirty="0">
                <a:latin typeface="Century Gothic" panose="020B0502020202020204" pitchFamily="34" charset="0"/>
              </a:rPr>
              <a:t>33</a:t>
            </a:r>
            <a:r>
              <a:rPr lang="pt-PT" sz="1200" dirty="0">
                <a:latin typeface="Century Gothic" panose="020B0502020202020204" pitchFamily="34" charset="0"/>
              </a:rPr>
              <a:t> </a:t>
            </a:r>
            <a:r>
              <a:rPr lang="pt-PT" sz="1200" i="1" dirty="0">
                <a:latin typeface="Century Gothic" panose="020B0502020202020204" pitchFamily="34" charset="0"/>
              </a:rPr>
              <a:t>tickets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5B329B4-9771-4405-8AF6-9BEAE2FEE611}"/>
              </a:ext>
            </a:extLst>
          </p:cNvPr>
          <p:cNvSpPr txBox="1"/>
          <p:nvPr/>
        </p:nvSpPr>
        <p:spPr>
          <a:xfrm>
            <a:off x="5723982" y="1906306"/>
            <a:ext cx="3348372" cy="669414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879</a:t>
            </a:r>
            <a:r>
              <a:rPr lang="pt-PT" sz="825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PT" sz="1350" i="1" dirty="0">
                <a:solidFill>
                  <a:schemeClr val="bg1"/>
                </a:solidFill>
                <a:latin typeface="Century Gothic" panose="020B0502020202020204" pitchFamily="34" charset="0"/>
              </a:rPr>
              <a:t>tickets</a:t>
            </a:r>
            <a:r>
              <a:rPr lang="pt-PT" sz="1350" dirty="0">
                <a:solidFill>
                  <a:schemeClr val="bg1"/>
                </a:solidFill>
                <a:latin typeface="Century Gothic" panose="020B0502020202020204" pitchFamily="34" charset="0"/>
              </a:rPr>
              <a:t> de Análise </a:t>
            </a:r>
            <a:r>
              <a:rPr lang="pt-PT" sz="135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Contabilística </a:t>
            </a:r>
            <a:r>
              <a:rPr lang="pt-PT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(no período do fecho de ano)</a:t>
            </a:r>
            <a:endParaRPr lang="pt-PT" sz="825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9F672B8-33A4-429C-B1F4-77F993DDB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8</a:t>
            </a:fld>
            <a:endParaRPr lang="pt-PT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E5B08B40-AC8E-4BED-841B-3AC9C271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8943"/>
              </p:ext>
            </p:extLst>
          </p:nvPr>
        </p:nvGraphicFramePr>
        <p:xfrm>
          <a:off x="107504" y="3141258"/>
          <a:ext cx="5566009" cy="3044802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4516080">
                  <a:extLst>
                    <a:ext uri="{9D8B030D-6E8A-4147-A177-3AD203B41FA5}">
                      <a16:colId xmlns:a16="http://schemas.microsoft.com/office/drawing/2014/main" val="984721214"/>
                    </a:ext>
                  </a:extLst>
                </a:gridCol>
                <a:gridCol w="1049929">
                  <a:extLst>
                    <a:ext uri="{9D8B030D-6E8A-4147-A177-3AD203B41FA5}">
                      <a16:colId xmlns:a16="http://schemas.microsoft.com/office/drawing/2014/main" val="1386944136"/>
                    </a:ext>
                  </a:extLst>
                </a:gridCol>
              </a:tblGrid>
              <a:tr h="47729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b="1" u="none" strike="noStrike" dirty="0">
                          <a:effectLst/>
                          <a:latin typeface="Century Gothic" panose="020B0502020202020204" pitchFamily="34" charset="0"/>
                        </a:rPr>
                        <a:t>Categoria de análise </a:t>
                      </a:r>
                      <a:endParaRPr lang="pt-PT" sz="12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L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b="1" u="none" strike="noStrike" dirty="0">
                          <a:effectLst/>
                          <a:latin typeface="Century Gothic" panose="020B0502020202020204" pitchFamily="34" charset="0"/>
                        </a:rPr>
                        <a:t>Nº </a:t>
                      </a:r>
                    </a:p>
                    <a:p>
                      <a:pPr algn="ctr" fontAlgn="ctr"/>
                      <a:r>
                        <a:rPr lang="pt-PT" sz="1200" b="1" u="none" strike="noStrike" dirty="0">
                          <a:effectLst/>
                          <a:latin typeface="Century Gothic" panose="020B0502020202020204" pitchFamily="34" charset="0"/>
                        </a:rPr>
                        <a:t>Ocorrências </a:t>
                      </a:r>
                      <a:endParaRPr lang="pt-PT" sz="12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L>
                      <a:noFill/>
                    </a:lnL>
                    <a:lnR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781495"/>
                  </a:ext>
                </a:extLst>
              </a:tr>
              <a:tr h="213959">
                <a:tc>
                  <a:txBody>
                    <a:bodyPr/>
                    <a:lstStyle/>
                    <a:p>
                      <a:pPr lvl="0" algn="l" fontAlgn="b"/>
                      <a:r>
                        <a:rPr lang="pt-PT" sz="1100" b="1" u="none" strike="noStrike" dirty="0">
                          <a:effectLst/>
                        </a:rPr>
                        <a:t> Balancete - Análise Registos contabilísticos 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u="none" strike="noStrike">
                          <a:effectLst/>
                        </a:rPr>
                        <a:t>346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R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8228215"/>
                  </a:ext>
                </a:extLst>
              </a:tr>
              <a:tr h="213959"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 Análise registos contabilísticos </a:t>
                      </a:r>
                      <a:r>
                        <a:rPr lang="pt-PT" sz="1100" b="1" u="none" strike="noStrike" dirty="0">
                          <a:effectLst/>
                        </a:rPr>
                        <a:t>Execução Orçamental 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u="none" strike="noStrike">
                          <a:effectLst/>
                        </a:rPr>
                        <a:t>219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R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83028561"/>
                  </a:ext>
                </a:extLst>
              </a:tr>
              <a:tr h="213959"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 Balanço- Analise de registos contabilísticos 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u="none" strike="noStrike">
                          <a:effectLst/>
                        </a:rPr>
                        <a:t>71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R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65570487"/>
                  </a:ext>
                </a:extLst>
              </a:tr>
              <a:tr h="213959"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 Análise registos contabilísticos de </a:t>
                      </a:r>
                      <a:r>
                        <a:rPr lang="pt-PT" sz="1100" b="1" u="none" strike="noStrike" dirty="0">
                          <a:effectLst/>
                        </a:rPr>
                        <a:t>fluxos financeiros 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u="none" strike="noStrike">
                          <a:effectLst/>
                        </a:rPr>
                        <a:t>69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R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2878024"/>
                  </a:ext>
                </a:extLst>
              </a:tr>
              <a:tr h="213959"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 CPLC- Análise de </a:t>
                      </a:r>
                      <a:r>
                        <a:rPr lang="pt-PT" sz="1100" b="1" u="none" strike="noStrike" dirty="0">
                          <a:effectLst/>
                        </a:rPr>
                        <a:t>plano de contas 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u="none" strike="noStrike">
                          <a:effectLst/>
                        </a:rPr>
                        <a:t>51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R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289141"/>
                  </a:ext>
                </a:extLst>
              </a:tr>
              <a:tr h="213959"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 Análise Registos contabilísticos Ativos Fixos 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u="none" strike="noStrike">
                          <a:effectLst/>
                        </a:rPr>
                        <a:t>36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R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18036739"/>
                  </a:ext>
                </a:extLst>
              </a:tr>
              <a:tr h="213959"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 </a:t>
                      </a:r>
                      <a:r>
                        <a:rPr lang="pt-PT" sz="1100" b="1" u="none" strike="noStrike" dirty="0">
                          <a:effectLst/>
                        </a:rPr>
                        <a:t>Análise de contas correntes e registos contabilísticos 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u="none" strike="noStrike">
                          <a:effectLst/>
                        </a:rPr>
                        <a:t>34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R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96144725"/>
                  </a:ext>
                </a:extLst>
              </a:tr>
              <a:tr h="213959"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 DAPL - Analise registos contabilísticos das alterações património Liquido 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u="none" strike="noStrike">
                          <a:effectLst/>
                        </a:rPr>
                        <a:t>31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R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20171516"/>
                  </a:ext>
                </a:extLst>
              </a:tr>
              <a:tr h="213959"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 DR - Analise de registos contabilísticos 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u="none" strike="noStrike">
                          <a:effectLst/>
                        </a:rPr>
                        <a:t>14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R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32318827"/>
                  </a:ext>
                </a:extLst>
              </a:tr>
              <a:tr h="213959"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 Análise Registos contabilísticos Ativos Intangíveis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u="none" strike="noStrike">
                          <a:effectLst/>
                        </a:rPr>
                        <a:t>6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R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93209205"/>
                  </a:ext>
                </a:extLst>
              </a:tr>
              <a:tr h="213959"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u="none" strike="noStrike" dirty="0">
                          <a:effectLst/>
                        </a:rPr>
                        <a:t> Análise Registos contabilísticos Propriedade de Investimentos</a:t>
                      </a:r>
                      <a:endParaRPr lang="pt-P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u="none" strike="noStrike">
                          <a:effectLst/>
                        </a:rPr>
                        <a:t>2</a:t>
                      </a:r>
                      <a:endParaRPr lang="pt-P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R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769122"/>
                  </a:ext>
                </a:extLst>
              </a:tr>
              <a:tr h="213959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1" u="none" strike="noStrike" dirty="0">
                          <a:effectLst/>
                          <a:latin typeface="Century Gothic" panose="020B0502020202020204" pitchFamily="34" charset="0"/>
                        </a:rPr>
                        <a:t>Total 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L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1" u="none" strike="noStrike" dirty="0">
                          <a:effectLst/>
                          <a:latin typeface="Century Gothic" panose="020B0502020202020204" pitchFamily="34" charset="0"/>
                        </a:rPr>
                        <a:t>879</a:t>
                      </a:r>
                      <a:endParaRPr lang="pt-PT" sz="11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7144" marR="7144" marT="7144" marB="0" anchor="ctr">
                    <a:lnR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9369508"/>
                  </a:ext>
                </a:extLst>
              </a:tr>
            </a:tbl>
          </a:graphicData>
        </a:graphic>
      </p:graphicFrame>
      <p:grpSp>
        <p:nvGrpSpPr>
          <p:cNvPr id="14" name="Grupo 3">
            <a:extLst>
              <a:ext uri="{FF2B5EF4-FFF2-40B4-BE49-F238E27FC236}">
                <a16:creationId xmlns:a16="http://schemas.microsoft.com/office/drawing/2014/main" id="{F988C36F-74CC-4C22-8D05-044E0988C69D}"/>
              </a:ext>
            </a:extLst>
          </p:cNvPr>
          <p:cNvGrpSpPr/>
          <p:nvPr/>
        </p:nvGrpSpPr>
        <p:grpSpPr>
          <a:xfrm>
            <a:off x="7164288" y="156265"/>
            <a:ext cx="1404156" cy="392415"/>
            <a:chOff x="2107728" y="3925856"/>
            <a:chExt cx="6175987" cy="2083058"/>
          </a:xfrm>
        </p:grpSpPr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1A263A83-E858-4276-A5CE-D5C989909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16" name="Picture 13">
              <a:extLst>
                <a:ext uri="{FF2B5EF4-FFF2-40B4-BE49-F238E27FC236}">
                  <a16:creationId xmlns:a16="http://schemas.microsoft.com/office/drawing/2014/main" id="{60C224D7-4A9C-4CF2-858A-C5BBEFDB5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D268186-7317-4344-BB5A-25C2C33B9974}"/>
              </a:ext>
            </a:extLst>
          </p:cNvPr>
          <p:cNvSpPr txBox="1"/>
          <p:nvPr/>
        </p:nvSpPr>
        <p:spPr>
          <a:xfrm>
            <a:off x="108463" y="925270"/>
            <a:ext cx="58676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Ponto de Situação SICC SNC-AP</a:t>
            </a:r>
          </a:p>
        </p:txBody>
      </p:sp>
    </p:spTree>
    <p:extLst>
      <p:ext uri="{BB962C8B-B14F-4D97-AF65-F5344CB8AC3E}">
        <p14:creationId xmlns:p14="http://schemas.microsoft.com/office/powerpoint/2010/main" val="1600562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279C18B-2063-436B-8A42-A66112E09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701932"/>
            <a:ext cx="3555638" cy="6264696"/>
          </a:xfrm>
          <a:prstGeom prst="rect">
            <a:avLst/>
          </a:prstGeom>
        </p:spPr>
      </p:pic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80DE690-5000-48BD-90E0-B2F869E28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SPMS</a:t>
            </a:r>
            <a:r>
              <a:rPr lang="pt-PT">
                <a:cs typeface="Arial" panose="020B0604020202020204" pitchFamily="34" charset="0"/>
              </a:rPr>
              <a:t> - Serviços Partilhados do Ministério da Saúde, E.P.E. </a:t>
            </a:r>
            <a:r>
              <a:rPr lang="pt-PT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www.spms.min-saude.pt</a:t>
            </a:r>
            <a:endParaRPr lang="pt-PT" dirty="0">
              <a:cs typeface="Arial" panose="020B0604020202020204" pitchFamily="34" charset="0"/>
            </a:endParaRP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DF4F756-D1E0-45F6-A59B-0C8EEFE8A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980-1C33-4232-8F3B-43E730230912}" type="datetime1">
              <a:rPr lang="pt-PT" smtClean="0"/>
              <a:pPr/>
              <a:t>14/10/2019</a:t>
            </a:fld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D7D3173-61CE-438C-8AA7-4CBA9F69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1492B-3C9D-4956-BFFA-91BD210BDEFF}" type="slidenum">
              <a:rPr lang="pt-PT" smtClean="0"/>
              <a:pPr/>
              <a:t>9</a:t>
            </a:fld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80CC0F3-7303-4679-B212-9A4DBDAE4B7A}"/>
              </a:ext>
            </a:extLst>
          </p:cNvPr>
          <p:cNvSpPr txBox="1"/>
          <p:nvPr/>
        </p:nvSpPr>
        <p:spPr>
          <a:xfrm>
            <a:off x="1757870" y="2641680"/>
            <a:ext cx="2851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COMUNICAÇÃO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748186A-9B0D-4693-AE16-218543B70CB7}"/>
              </a:ext>
            </a:extLst>
          </p:cNvPr>
          <p:cNvSpPr txBox="1"/>
          <p:nvPr/>
        </p:nvSpPr>
        <p:spPr>
          <a:xfrm>
            <a:off x="5651959" y="2641680"/>
            <a:ext cx="245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pt-PT" sz="2400" dirty="0"/>
              <a:t>OPERAÇÃO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F637E79-17E0-47C8-921A-CAFBB4A0DA02}"/>
              </a:ext>
            </a:extLst>
          </p:cNvPr>
          <p:cNvSpPr txBox="1"/>
          <p:nvPr/>
        </p:nvSpPr>
        <p:spPr>
          <a:xfrm>
            <a:off x="1757870" y="3888806"/>
            <a:ext cx="2216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pt-PT" sz="2400" dirty="0"/>
              <a:t>REPORTING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0E1C469-628C-4B1D-9B54-2A17498A5927}"/>
              </a:ext>
            </a:extLst>
          </p:cNvPr>
          <p:cNvSpPr txBox="1"/>
          <p:nvPr/>
        </p:nvSpPr>
        <p:spPr>
          <a:xfrm>
            <a:off x="5721502" y="3908521"/>
            <a:ext cx="2594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pt-PT" sz="2400" dirty="0"/>
              <a:t>ORGANIZAÇÃO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03179C5-7B65-44A8-BB4A-2EBAEB4FCCCC}"/>
              </a:ext>
            </a:extLst>
          </p:cNvPr>
          <p:cNvSpPr txBox="1"/>
          <p:nvPr/>
        </p:nvSpPr>
        <p:spPr>
          <a:xfrm>
            <a:off x="108463" y="980728"/>
            <a:ext cx="58676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1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Desenvolvimentos SICC SNC-AP 2019/2020 </a:t>
            </a:r>
          </a:p>
        </p:txBody>
      </p: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DE169840-312D-4473-9FCF-5D5D9E45BBDF}"/>
              </a:ext>
            </a:extLst>
          </p:cNvPr>
          <p:cNvCxnSpPr/>
          <p:nvPr/>
        </p:nvCxnSpPr>
        <p:spPr>
          <a:xfrm>
            <a:off x="2033718" y="3080261"/>
            <a:ext cx="2754306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31">
            <a:extLst>
              <a:ext uri="{FF2B5EF4-FFF2-40B4-BE49-F238E27FC236}">
                <a16:creationId xmlns:a16="http://schemas.microsoft.com/office/drawing/2014/main" id="{F13F9EBA-77CF-4D6F-B30C-8A31CD59D6FB}"/>
              </a:ext>
            </a:extLst>
          </p:cNvPr>
          <p:cNvCxnSpPr/>
          <p:nvPr/>
        </p:nvCxnSpPr>
        <p:spPr>
          <a:xfrm>
            <a:off x="2033718" y="4317554"/>
            <a:ext cx="2754306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xão reta 32">
            <a:extLst>
              <a:ext uri="{FF2B5EF4-FFF2-40B4-BE49-F238E27FC236}">
                <a16:creationId xmlns:a16="http://schemas.microsoft.com/office/drawing/2014/main" id="{B3C1D0EC-5CCA-4E45-8982-DCE3E84CADF9}"/>
              </a:ext>
            </a:extLst>
          </p:cNvPr>
          <p:cNvCxnSpPr/>
          <p:nvPr/>
        </p:nvCxnSpPr>
        <p:spPr>
          <a:xfrm>
            <a:off x="5922150" y="3080261"/>
            <a:ext cx="2754306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xão reta 33">
            <a:extLst>
              <a:ext uri="{FF2B5EF4-FFF2-40B4-BE49-F238E27FC236}">
                <a16:creationId xmlns:a16="http://schemas.microsoft.com/office/drawing/2014/main" id="{A2FABB2A-9E9A-440C-819B-957E09C3FDB8}"/>
              </a:ext>
            </a:extLst>
          </p:cNvPr>
          <p:cNvCxnSpPr/>
          <p:nvPr/>
        </p:nvCxnSpPr>
        <p:spPr>
          <a:xfrm>
            <a:off x="5976156" y="4347102"/>
            <a:ext cx="2754306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o 3">
            <a:extLst>
              <a:ext uri="{FF2B5EF4-FFF2-40B4-BE49-F238E27FC236}">
                <a16:creationId xmlns:a16="http://schemas.microsoft.com/office/drawing/2014/main" id="{27080E39-9FA8-4EBF-BF84-99C546B8B3C3}"/>
              </a:ext>
            </a:extLst>
          </p:cNvPr>
          <p:cNvGrpSpPr/>
          <p:nvPr/>
        </p:nvGrpSpPr>
        <p:grpSpPr>
          <a:xfrm>
            <a:off x="7164288" y="156265"/>
            <a:ext cx="1404156" cy="392415"/>
            <a:chOff x="2107728" y="3925856"/>
            <a:chExt cx="6175987" cy="2083058"/>
          </a:xfrm>
        </p:grpSpPr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id="{E0DC2A3E-E714-4374-B96D-F9E653B6B5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21" name="Picture 13">
              <a:extLst>
                <a:ext uri="{FF2B5EF4-FFF2-40B4-BE49-F238E27FC236}">
                  <a16:creationId xmlns:a16="http://schemas.microsoft.com/office/drawing/2014/main" id="{8721EB04-D61F-434F-8615-16F8C64BF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3777165"/>
      </p:ext>
    </p:extLst>
  </p:cSld>
  <p:clrMapOvr>
    <a:masterClrMapping/>
  </p:clrMapOvr>
</p:sld>
</file>

<file path=ppt/theme/theme1.xml><?xml version="1.0" encoding="utf-8"?>
<a:theme xmlns:a="http://schemas.openxmlformats.org/drawingml/2006/main" name="SPMS_Modelo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Resume xmlns="b6d23bc3-2145-48f0-9ee5-a346c0d0d97a" xsi:nil="true"/>
    <Featured xmlns="b6d23bc3-2145-48f0-9ee5-a346c0d0d97a">false</Feature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B0D91CECCECC24FAC28EEA84A5211B1" ma:contentTypeVersion="3" ma:contentTypeDescription="Criar um novo documento." ma:contentTypeScope="" ma:versionID="f53b969cf4f73f46048cc103d9783707">
  <xsd:schema xmlns:xsd="http://www.w3.org/2001/XMLSchema" xmlns:xs="http://www.w3.org/2001/XMLSchema" xmlns:p="http://schemas.microsoft.com/office/2006/metadata/properties" xmlns:ns1="http://schemas.microsoft.com/sharepoint/v3" xmlns:ns2="b6d23bc3-2145-48f0-9ee5-a346c0d0d97a" targetNamespace="http://schemas.microsoft.com/office/2006/metadata/properties" ma:root="true" ma:fieldsID="577a5baa384e27718fa38723daaad6f1" ns1:_="" ns2:_="">
    <xsd:import namespace="http://schemas.microsoft.com/sharepoint/v3"/>
    <xsd:import namespace="b6d23bc3-2145-48f0-9ee5-a346c0d0d97a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Resume" minOccurs="0"/>
                <xsd:element ref="ns2:Feature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Data de Início do Agendamento" ma:description="A Data de Início de Fim é uma coluna de site criada pela funcionalidade Publicação. É utilizada para indicar a data e a hora em que esta página será mostrada aos visitantes do site pela primeira vez." ma:hidden="true" ma:internalName="PublishingStartDate">
      <xsd:simpleType>
        <xsd:restriction base="dms:Unknown"/>
      </xsd:simpleType>
    </xsd:element>
    <xsd:element name="PublishingExpirationDate" ma:index="9" nillable="true" ma:displayName="Data de Fim do Agendamento" ma:description="A Data de Fim do Agendamento é uma coluna de site criada pela funcionalidade Publicação. É utilizada para indicar a data e a hora em que esta página deixará de ser mostrada aos visitantes do site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d23bc3-2145-48f0-9ee5-a346c0d0d97a" elementFormDefault="qualified">
    <xsd:import namespace="http://schemas.microsoft.com/office/2006/documentManagement/types"/>
    <xsd:import namespace="http://schemas.microsoft.com/office/infopath/2007/PartnerControls"/>
    <xsd:element name="Resume" ma:index="10" nillable="true" ma:displayName="Resume" ma:internalName="Resume">
      <xsd:simpleType>
        <xsd:restriction base="dms:Note">
          <xsd:maxLength value="255"/>
        </xsd:restriction>
      </xsd:simpleType>
    </xsd:element>
    <xsd:element name="Featured" ma:index="11" nillable="true" ma:displayName="Featured" ma:default="true" ma:internalName="Featured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062CAD-C9EB-418C-AF7E-AAE6B8F843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3C129B-2712-4294-A101-257B58D7B524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sharepoint/v3"/>
    <ds:schemaRef ds:uri="b6d23bc3-2145-48f0-9ee5-a346c0d0d97a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ED70AFC-859A-415C-8F0A-39FBE2065C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6d23bc3-2145-48f0-9ee5-a346c0d0d9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8628</TotalTime>
  <Words>2396</Words>
  <Application>Microsoft Office PowerPoint</Application>
  <PresentationFormat>Apresentação no Ecrã (4:3)</PresentationFormat>
  <Paragraphs>553</Paragraphs>
  <Slides>43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Century Gothic</vt:lpstr>
      <vt:lpstr>Wingdings</vt:lpstr>
      <vt:lpstr>SPMS_Modelo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SPMS 2</dc:title>
  <dc:creator>SPMS</dc:creator>
  <cp:lastModifiedBy>Kateryna Zrazhevska</cp:lastModifiedBy>
  <cp:revision>565</cp:revision>
  <cp:lastPrinted>2016-02-11T18:10:33Z</cp:lastPrinted>
  <dcterms:created xsi:type="dcterms:W3CDTF">2012-01-30T10:50:09Z</dcterms:created>
  <dcterms:modified xsi:type="dcterms:W3CDTF">2019-10-14T09:53:14Z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0x0101006B0D91CECCECC24FAC28EEA84A5211B1</vt:lpwstr>
  </property>
</Properties>
</file>